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notesMasterIdLst>
    <p:notesMasterId r:id="rId20"/>
  </p:notesMasterIdLst>
  <p:sldIdLst>
    <p:sldId id="256" r:id="rId3"/>
    <p:sldId id="312" r:id="rId4"/>
    <p:sldId id="290" r:id="rId5"/>
    <p:sldId id="306" r:id="rId6"/>
    <p:sldId id="307" r:id="rId7"/>
    <p:sldId id="291" r:id="rId8"/>
    <p:sldId id="292" r:id="rId9"/>
    <p:sldId id="294" r:id="rId10"/>
    <p:sldId id="308" r:id="rId11"/>
    <p:sldId id="296" r:id="rId12"/>
    <p:sldId id="304" r:id="rId13"/>
    <p:sldId id="305" r:id="rId14"/>
    <p:sldId id="309" r:id="rId15"/>
    <p:sldId id="310" r:id="rId16"/>
    <p:sldId id="311" r:id="rId17"/>
    <p:sldId id="287"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13" d="100"/>
          <a:sy n="113" d="100"/>
        </p:scale>
        <p:origin x="-3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7633F-7540-445D-8113-7704C3D6B6BF}" type="datetimeFigureOut">
              <a:rPr lang="tr-TR" smtClean="0"/>
              <a:t>3.5.2017</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C347A-3190-4AC9-AA6D-CA215ABA2AC5}" type="slidenum">
              <a:rPr lang="tr-TR" smtClean="0"/>
              <a:t>‹#›</a:t>
            </a:fld>
            <a:endParaRPr lang="tr-TR"/>
          </a:p>
        </p:txBody>
      </p:sp>
    </p:spTree>
    <p:extLst>
      <p:ext uri="{BB962C8B-B14F-4D97-AF65-F5344CB8AC3E}">
        <p14:creationId xmlns:p14="http://schemas.microsoft.com/office/powerpoint/2010/main" val="251766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tr-TR"/>
              <a:t>Asıl başlık stili için tıklayın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78FFD-BA76-4844-B3A3-75CD93A2B857}" type="datetimeFigureOut">
              <a:rPr lang="tr-TR" smtClean="0"/>
              <a:t>3.5.2017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169382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FA78FFD-BA76-4844-B3A3-75CD93A2B857}" type="datetimeFigureOut">
              <a:rPr lang="tr-TR" smtClean="0"/>
              <a:t>3.5.2017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203777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tr-TR"/>
              <a:t>Asıl başlık stili için tıklayın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FA78FFD-BA76-4844-B3A3-75CD93A2B857}" type="datetimeFigureOut">
              <a:rPr lang="tr-TR" smtClean="0"/>
              <a:t>3.5.2017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172391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BFA78FFD-BA76-4844-B3A3-75CD93A2B857}" type="datetimeFigureOut">
              <a:rPr lang="tr-TR" smtClean="0"/>
              <a:t>3.5.2017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2377697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FA78FFD-BA76-4844-B3A3-75CD93A2B857}" type="datetimeFigureOut">
              <a:rPr lang="tr-TR" smtClean="0"/>
              <a:t>3.5.2017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2548028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BFA78FFD-BA76-4844-B3A3-75CD93A2B857}" type="datetimeFigureOut">
              <a:rPr lang="tr-TR" smtClean="0"/>
              <a:t>3.5.2017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974929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FA78FFD-BA76-4844-B3A3-75CD93A2B857}" type="datetimeFigureOut">
              <a:rPr lang="tr-TR" smtClean="0"/>
              <a:t>3.5.2017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121709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FA78FFD-BA76-4844-B3A3-75CD93A2B857}" type="datetimeFigureOut">
              <a:rPr lang="tr-TR" smtClean="0"/>
              <a:t>3.5.2017</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1699707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BFA78FFD-BA76-4844-B3A3-75CD93A2B857}" type="datetimeFigureOut">
              <a:rPr lang="tr-TR" smtClean="0"/>
              <a:t>3.5.2017</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846226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FA78FFD-BA76-4844-B3A3-75CD93A2B857}" type="datetimeFigureOut">
              <a:rPr lang="tr-TR" smtClean="0"/>
              <a:t>3.5.2017</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1058003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FA78FFD-BA76-4844-B3A3-75CD93A2B857}" type="datetimeFigureOut">
              <a:rPr lang="tr-TR" smtClean="0"/>
              <a:t>3.5.2017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212360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FA78FFD-BA76-4844-B3A3-75CD93A2B857}" type="datetimeFigureOut">
              <a:rPr lang="tr-TR" smtClean="0"/>
              <a:t>3.5.2017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3627150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FA78FFD-BA76-4844-B3A3-75CD93A2B857}" type="datetimeFigureOut">
              <a:rPr lang="tr-TR" smtClean="0"/>
              <a:t>3.5.2017</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1283187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FA78FFD-BA76-4844-B3A3-75CD93A2B857}" type="datetimeFigureOut">
              <a:rPr lang="tr-TR" smtClean="0"/>
              <a:t>3.5.2017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3501543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FA78FFD-BA76-4844-B3A3-75CD93A2B857}" type="datetimeFigureOut">
              <a:rPr lang="tr-TR" smtClean="0"/>
              <a:t>3.5.2017</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358877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tr-TR"/>
              <a:t>Asıl başlık stili için tıklayın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FA78FFD-BA76-4844-B3A3-75CD93A2B857}" type="datetimeFigureOut">
              <a:rPr lang="tr-TR" smtClean="0"/>
              <a:t>3.5.2017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250437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FA78FFD-BA76-4844-B3A3-75CD93A2B857}" type="datetimeFigureOut">
              <a:rPr lang="tr-TR" smtClean="0"/>
              <a:t>3.5.2017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264087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45127" y="2507550"/>
            <a:ext cx="5156200"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2507550"/>
            <a:ext cx="5181601"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FA78FFD-BA76-4844-B3A3-75CD93A2B857}" type="datetimeFigureOut">
              <a:rPr lang="tr-TR" smtClean="0"/>
              <a:t>3.5.2017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09A3AD2-B20F-4012-9D57-689A6D3BADF8}" type="slidenum">
              <a:rPr lang="tr-TR" smtClean="0"/>
              <a:t>‹#›</a:t>
            </a:fld>
            <a:endParaRPr lang="tr-TR"/>
          </a:p>
        </p:txBody>
      </p:sp>
      <p:sp>
        <p:nvSpPr>
          <p:cNvPr id="10" name="Title 9"/>
          <p:cNvSpPr>
            <a:spLocks noGrp="1"/>
          </p:cNvSpPr>
          <p:nvPr>
            <p:ph type="title"/>
          </p:nvPr>
        </p:nvSpPr>
        <p:spPr/>
        <p:txBody>
          <a:bodyPr/>
          <a:lstStyle/>
          <a:p>
            <a:r>
              <a:rPr lang="tr-TR"/>
              <a:t>Asıl başlık stili için tıklayın</a:t>
            </a:r>
            <a:endParaRPr lang="en-US" dirty="0"/>
          </a:p>
        </p:txBody>
      </p:sp>
    </p:spTree>
    <p:extLst>
      <p:ext uri="{BB962C8B-B14F-4D97-AF65-F5344CB8AC3E}">
        <p14:creationId xmlns:p14="http://schemas.microsoft.com/office/powerpoint/2010/main" val="369524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A78FFD-BA76-4844-B3A3-75CD93A2B857}" type="datetimeFigureOut">
              <a:rPr lang="tr-TR" smtClean="0"/>
              <a:t>3.5.2017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09A3AD2-B20F-4012-9D57-689A6D3BADF8}" type="slidenum">
              <a:rPr lang="tr-TR" smtClean="0"/>
              <a:t>‹#›</a:t>
            </a:fld>
            <a:endParaRPr lang="tr-TR"/>
          </a:p>
        </p:txBody>
      </p:sp>
      <p:sp>
        <p:nvSpPr>
          <p:cNvPr id="6" name="Title 5"/>
          <p:cNvSpPr>
            <a:spLocks noGrp="1"/>
          </p:cNvSpPr>
          <p:nvPr>
            <p:ph type="title"/>
          </p:nvPr>
        </p:nvSpPr>
        <p:spPr/>
        <p:txBody>
          <a:bodyPr/>
          <a:lstStyle/>
          <a:p>
            <a:r>
              <a:rPr lang="tr-TR"/>
              <a:t>Asıl başlık stili için tıklayın</a:t>
            </a:r>
            <a:endParaRPr lang="en-US"/>
          </a:p>
        </p:txBody>
      </p:sp>
    </p:spTree>
    <p:extLst>
      <p:ext uri="{BB962C8B-B14F-4D97-AF65-F5344CB8AC3E}">
        <p14:creationId xmlns:p14="http://schemas.microsoft.com/office/powerpoint/2010/main" val="15680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78FFD-BA76-4844-B3A3-75CD93A2B857}" type="datetimeFigureOut">
              <a:rPr lang="tr-TR" smtClean="0"/>
              <a:t>3.5.2017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398449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tr-TR"/>
              <a:t>Asıl başlık stili için tıklayın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FA78FFD-BA76-4844-B3A3-75CD93A2B857}" type="datetimeFigureOut">
              <a:rPr lang="tr-TR" smtClean="0"/>
              <a:t>3.5.2017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76026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tr-TR"/>
              <a:t>Asıl başlık stili için tıklayın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FA78FFD-BA76-4844-B3A3-75CD93A2B857}" type="datetimeFigureOut">
              <a:rPr lang="tr-TR" smtClean="0"/>
              <a:t>3.5.2017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09A3AD2-B20F-4012-9D57-689A6D3BADF8}" type="slidenum">
              <a:rPr lang="tr-TR" smtClean="0"/>
              <a:t>‹#›</a:t>
            </a:fld>
            <a:endParaRPr lang="tr-TR"/>
          </a:p>
        </p:txBody>
      </p:sp>
    </p:spTree>
    <p:extLst>
      <p:ext uri="{BB962C8B-B14F-4D97-AF65-F5344CB8AC3E}">
        <p14:creationId xmlns:p14="http://schemas.microsoft.com/office/powerpoint/2010/main" val="344689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FA78FFD-BA76-4844-B3A3-75CD93A2B857}" type="datetimeFigureOut">
              <a:rPr lang="tr-TR" smtClean="0"/>
              <a:t>3.5.2017</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09A3AD2-B20F-4012-9D57-689A6D3BADF8}" type="slidenum">
              <a:rPr lang="tr-TR" smtClean="0"/>
              <a:t>‹#›</a:t>
            </a:fld>
            <a:endParaRPr lang="tr-TR"/>
          </a:p>
        </p:txBody>
      </p:sp>
    </p:spTree>
    <p:extLst>
      <p:ext uri="{BB962C8B-B14F-4D97-AF65-F5344CB8AC3E}">
        <p14:creationId xmlns:p14="http://schemas.microsoft.com/office/powerpoint/2010/main" val="1259176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78FFD-BA76-4844-B3A3-75CD93A2B857}" type="datetimeFigureOut">
              <a:rPr lang="tr-TR" smtClean="0"/>
              <a:t>3.5.2017</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A3AD2-B20F-4012-9D57-689A6D3BADF8}" type="slidenum">
              <a:rPr lang="tr-TR" smtClean="0"/>
              <a:t>‹#›</a:t>
            </a:fld>
            <a:endParaRPr lang="tr-TR"/>
          </a:p>
        </p:txBody>
      </p:sp>
    </p:spTree>
    <p:extLst>
      <p:ext uri="{BB962C8B-B14F-4D97-AF65-F5344CB8AC3E}">
        <p14:creationId xmlns:p14="http://schemas.microsoft.com/office/powerpoint/2010/main" val="16607420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oleObject" Target="../embeddings/oleObject2.bin"/><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oleObject" Target="../embeddings/oleObject20.bin"/><Relationship Id="rId4" Type="http://schemas.openxmlformats.org/officeDocument/2006/relationships/oleObject" Target="../embeddings/oleObject19.bin"/><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oleObject" Target="../embeddings/oleObject22.bin"/><Relationship Id="rId4" Type="http://schemas.openxmlformats.org/officeDocument/2006/relationships/oleObject" Target="../embeddings/oleObject21.bin"/><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oleObject" Target="../embeddings/oleObject24.bin"/><Relationship Id="rId4" Type="http://schemas.openxmlformats.org/officeDocument/2006/relationships/oleObject" Target="../embeddings/oleObject23.bin"/><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oleObject" Target="../embeddings/oleObject26.bin"/><Relationship Id="rId4" Type="http://schemas.openxmlformats.org/officeDocument/2006/relationships/oleObject" Target="../embeddings/oleObject25.bin"/><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oleObject" Target="../embeddings/oleObject28.bin"/><Relationship Id="rId4" Type="http://schemas.openxmlformats.org/officeDocument/2006/relationships/oleObject" Target="../embeddings/oleObject27.bin"/><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oleObject" Target="../embeddings/oleObject30.bin"/><Relationship Id="rId4" Type="http://schemas.openxmlformats.org/officeDocument/2006/relationships/oleObject" Target="../embeddings/oleObject29.bin"/><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31.bin"/><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32.bin"/><Relationship Id="rId5" Type="http://schemas.openxmlformats.org/officeDocument/2006/relationships/image" Target="../media/image3.jpeg"/><Relationship Id="rId10" Type="http://schemas.openxmlformats.org/officeDocument/2006/relationships/image" Target="../media/image69.emf"/><Relationship Id="rId4" Type="http://schemas.openxmlformats.org/officeDocument/2006/relationships/image" Target="../media/image2.png"/><Relationship Id="rId9"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6" Type="http://schemas.openxmlformats.org/officeDocument/2006/relationships/hyperlink" Target="http://www.sesric.org/oic-member-countries-general-info.php?c_code=47" TargetMode="External"/><Relationship Id="rId117" Type="http://schemas.openxmlformats.org/officeDocument/2006/relationships/image" Target="../media/image61.jpeg"/><Relationship Id="rId21" Type="http://schemas.openxmlformats.org/officeDocument/2006/relationships/image" Target="../media/image13.jpeg"/><Relationship Id="rId42" Type="http://schemas.openxmlformats.org/officeDocument/2006/relationships/hyperlink" Target="http://www.sesric.org/oic-member-countries-general-info.php?c_code=49" TargetMode="External"/><Relationship Id="rId47" Type="http://schemas.openxmlformats.org/officeDocument/2006/relationships/image" Target="../media/image26.jpeg"/><Relationship Id="rId63" Type="http://schemas.openxmlformats.org/officeDocument/2006/relationships/image" Target="../media/image34.jpeg"/><Relationship Id="rId68" Type="http://schemas.openxmlformats.org/officeDocument/2006/relationships/hyperlink" Target="http://www.sesric.org/oic-member-countries-general-info.php?c_code=10" TargetMode="External"/><Relationship Id="rId84" Type="http://schemas.openxmlformats.org/officeDocument/2006/relationships/hyperlink" Target="http://www.sesric.org/oic-member-countries-general-info.php?c_code=5" TargetMode="External"/><Relationship Id="rId89" Type="http://schemas.openxmlformats.org/officeDocument/2006/relationships/image" Target="../media/image47.jpeg"/><Relationship Id="rId112" Type="http://schemas.openxmlformats.org/officeDocument/2006/relationships/hyperlink" Target="http://www.sesric.org/oic-member-countries-general-info.php?c_code=41" TargetMode="External"/><Relationship Id="rId16" Type="http://schemas.openxmlformats.org/officeDocument/2006/relationships/hyperlink" Target="http://www.sesric.org/oic-member-countries-general-info.php?c_code=29" TargetMode="External"/><Relationship Id="rId107" Type="http://schemas.openxmlformats.org/officeDocument/2006/relationships/image" Target="../media/image56.jpeg"/><Relationship Id="rId11" Type="http://schemas.openxmlformats.org/officeDocument/2006/relationships/image" Target="../media/image2.png"/><Relationship Id="rId32" Type="http://schemas.openxmlformats.org/officeDocument/2006/relationships/hyperlink" Target="http://www.sesric.org/oic-member-countries-general-info.php?c_code=32" TargetMode="External"/><Relationship Id="rId37" Type="http://schemas.openxmlformats.org/officeDocument/2006/relationships/image" Target="../media/image21.jpeg"/><Relationship Id="rId53" Type="http://schemas.openxmlformats.org/officeDocument/2006/relationships/image" Target="../media/image29.jpeg"/><Relationship Id="rId58" Type="http://schemas.openxmlformats.org/officeDocument/2006/relationships/hyperlink" Target="http://www.sesric.org/oic-member-countries-general-info.php?c_code=51" TargetMode="External"/><Relationship Id="rId74" Type="http://schemas.openxmlformats.org/officeDocument/2006/relationships/hyperlink" Target="http://www.sesric.org/oic-member-countries-general-info.php?c_code=53" TargetMode="External"/><Relationship Id="rId79" Type="http://schemas.openxmlformats.org/officeDocument/2006/relationships/image" Target="../media/image42.jpeg"/><Relationship Id="rId102" Type="http://schemas.openxmlformats.org/officeDocument/2006/relationships/hyperlink" Target="http://www.sesric.org/oic-member-countries-general-info.php?c_code=28" TargetMode="External"/><Relationship Id="rId123" Type="http://schemas.openxmlformats.org/officeDocument/2006/relationships/image" Target="../media/image64.jpeg"/><Relationship Id="rId5" Type="http://schemas.openxmlformats.org/officeDocument/2006/relationships/image" Target="../media/image1.png"/><Relationship Id="rId90" Type="http://schemas.openxmlformats.org/officeDocument/2006/relationships/hyperlink" Target="http://www.sesric.org/oic-member-countries-general-info.php?c_code=54" TargetMode="External"/><Relationship Id="rId95" Type="http://schemas.openxmlformats.org/officeDocument/2006/relationships/image" Target="../media/image50.jpeg"/><Relationship Id="rId22" Type="http://schemas.openxmlformats.org/officeDocument/2006/relationships/hyperlink" Target="http://www.sesric.org/oic-member-countries-general-info.php?c_code=42" TargetMode="External"/><Relationship Id="rId27" Type="http://schemas.openxmlformats.org/officeDocument/2006/relationships/image" Target="../media/image16.jpeg"/><Relationship Id="rId43" Type="http://schemas.openxmlformats.org/officeDocument/2006/relationships/image" Target="../media/image24.jpeg"/><Relationship Id="rId48" Type="http://schemas.openxmlformats.org/officeDocument/2006/relationships/hyperlink" Target="http://www.sesric.org/oic-member-countries-general-info.php?c_code=31" TargetMode="External"/><Relationship Id="rId64" Type="http://schemas.openxmlformats.org/officeDocument/2006/relationships/hyperlink" Target="http://www.sesric.org/oic-member-countries-general-info.php?c_code=17" TargetMode="External"/><Relationship Id="rId69" Type="http://schemas.openxmlformats.org/officeDocument/2006/relationships/image" Target="../media/image37.jpeg"/><Relationship Id="rId113" Type="http://schemas.openxmlformats.org/officeDocument/2006/relationships/image" Target="../media/image59.jpeg"/><Relationship Id="rId118" Type="http://schemas.openxmlformats.org/officeDocument/2006/relationships/hyperlink" Target="http://www.sesric.org/oic-member-countries-general-info.php?c_code=14" TargetMode="External"/><Relationship Id="rId80" Type="http://schemas.openxmlformats.org/officeDocument/2006/relationships/hyperlink" Target="http://www.sesric.org/oic-member-countries-general-info.php?c_code=37" TargetMode="External"/><Relationship Id="rId85" Type="http://schemas.openxmlformats.org/officeDocument/2006/relationships/image" Target="../media/image45.jpeg"/><Relationship Id="rId12" Type="http://schemas.openxmlformats.org/officeDocument/2006/relationships/hyperlink" Target="http://www.sesric.org/oic-member-countries-general-info.php?c_code=3" TargetMode="External"/><Relationship Id="rId17" Type="http://schemas.openxmlformats.org/officeDocument/2006/relationships/image" Target="../media/image11.jpeg"/><Relationship Id="rId33" Type="http://schemas.openxmlformats.org/officeDocument/2006/relationships/image" Target="../media/image19.jpeg"/><Relationship Id="rId38" Type="http://schemas.openxmlformats.org/officeDocument/2006/relationships/hyperlink" Target="http://www.sesric.org/oic-member-countries-general-info.php?c_code=19" TargetMode="External"/><Relationship Id="rId59" Type="http://schemas.openxmlformats.org/officeDocument/2006/relationships/image" Target="../media/image32.jpeg"/><Relationship Id="rId103" Type="http://schemas.openxmlformats.org/officeDocument/2006/relationships/image" Target="../media/image54.jpeg"/><Relationship Id="rId108" Type="http://schemas.openxmlformats.org/officeDocument/2006/relationships/hyperlink" Target="http://www.sesric.org/oic-member-countries-general-info.php?c_code=23" TargetMode="External"/><Relationship Id="rId124" Type="http://schemas.openxmlformats.org/officeDocument/2006/relationships/image" Target="../media/image65.jpeg"/><Relationship Id="rId54" Type="http://schemas.openxmlformats.org/officeDocument/2006/relationships/hyperlink" Target="http://www.sesric.org/oic-member-countries-general-info.php?c_code=21" TargetMode="External"/><Relationship Id="rId70" Type="http://schemas.openxmlformats.org/officeDocument/2006/relationships/hyperlink" Target="http://www.sesric.org/oic-member-countries-general-info.php?c_code=24" TargetMode="External"/><Relationship Id="rId75" Type="http://schemas.openxmlformats.org/officeDocument/2006/relationships/image" Target="../media/image40.jpeg"/><Relationship Id="rId91" Type="http://schemas.openxmlformats.org/officeDocument/2006/relationships/image" Target="../media/image48.jpeg"/><Relationship Id="rId96" Type="http://schemas.openxmlformats.org/officeDocument/2006/relationships/hyperlink" Target="http://www.sesric.org/oic-member-countries-general-info.php?c_code=39" TargetMode="External"/><Relationship Id="rId1" Type="http://schemas.openxmlformats.org/officeDocument/2006/relationships/vmlDrawing" Target="../drawings/vmlDrawing2.vml"/><Relationship Id="rId6" Type="http://schemas.openxmlformats.org/officeDocument/2006/relationships/image" Target="../media/image4.png"/><Relationship Id="rId23" Type="http://schemas.openxmlformats.org/officeDocument/2006/relationships/image" Target="../media/image14.jpeg"/><Relationship Id="rId28" Type="http://schemas.openxmlformats.org/officeDocument/2006/relationships/hyperlink" Target="http://www.sesric.org/oic-member-countries-general-info.php?c_code=6" TargetMode="External"/><Relationship Id="rId49" Type="http://schemas.openxmlformats.org/officeDocument/2006/relationships/image" Target="../media/image27.jpeg"/><Relationship Id="rId114" Type="http://schemas.openxmlformats.org/officeDocument/2006/relationships/hyperlink" Target="http://www.sesric.org/oic-member-countries-general-info.php?c_code=27" TargetMode="External"/><Relationship Id="rId119" Type="http://schemas.openxmlformats.org/officeDocument/2006/relationships/image" Target="../media/image62.jpeg"/><Relationship Id="rId44" Type="http://schemas.openxmlformats.org/officeDocument/2006/relationships/hyperlink" Target="http://www.sesric.org/oic-member-countries-general-info.php?c_code=8" TargetMode="External"/><Relationship Id="rId60" Type="http://schemas.openxmlformats.org/officeDocument/2006/relationships/hyperlink" Target="http://www.sesric.org/oic-member-countries-general-info.php?c_code=56" TargetMode="External"/><Relationship Id="rId65" Type="http://schemas.openxmlformats.org/officeDocument/2006/relationships/image" Target="../media/image35.jpeg"/><Relationship Id="rId81" Type="http://schemas.openxmlformats.org/officeDocument/2006/relationships/image" Target="../media/image43.jpeg"/><Relationship Id="rId86" Type="http://schemas.openxmlformats.org/officeDocument/2006/relationships/hyperlink" Target="http://www.sesric.org/oic-member-countries-general-info.php?c_code=12" TargetMode="External"/><Relationship Id="rId13" Type="http://schemas.openxmlformats.org/officeDocument/2006/relationships/image" Target="../media/image9.jpeg"/><Relationship Id="rId18" Type="http://schemas.openxmlformats.org/officeDocument/2006/relationships/hyperlink" Target="http://www.sesric.org/oic-member-countries-general-info.php?c_code=46" TargetMode="External"/><Relationship Id="rId39" Type="http://schemas.openxmlformats.org/officeDocument/2006/relationships/image" Target="../media/image22.jpeg"/><Relationship Id="rId109" Type="http://schemas.openxmlformats.org/officeDocument/2006/relationships/image" Target="../media/image57.jpeg"/><Relationship Id="rId34" Type="http://schemas.openxmlformats.org/officeDocument/2006/relationships/hyperlink" Target="http://www.sesric.org/oic-member-countries-general-info.php?c_code=48" TargetMode="External"/><Relationship Id="rId50" Type="http://schemas.openxmlformats.org/officeDocument/2006/relationships/hyperlink" Target="http://www.sesric.org/oic-member-countries-general-info.php?c_code=44" TargetMode="External"/><Relationship Id="rId55" Type="http://schemas.openxmlformats.org/officeDocument/2006/relationships/image" Target="../media/image30.jpeg"/><Relationship Id="rId76" Type="http://schemas.openxmlformats.org/officeDocument/2006/relationships/hyperlink" Target="http://www.sesric.org/oic-member-countries-general-info.php?c_code=11" TargetMode="External"/><Relationship Id="rId97" Type="http://schemas.openxmlformats.org/officeDocument/2006/relationships/image" Target="../media/image51.jpeg"/><Relationship Id="rId104" Type="http://schemas.openxmlformats.org/officeDocument/2006/relationships/hyperlink" Target="http://www.sesric.org/oic-member-countries-general-info.php?c_code=40" TargetMode="External"/><Relationship Id="rId120" Type="http://schemas.openxmlformats.org/officeDocument/2006/relationships/hyperlink" Target="http://www.sesric.org/oic-member-countries-general-info.php?c_code=45" TargetMode="External"/><Relationship Id="rId125" Type="http://schemas.openxmlformats.org/officeDocument/2006/relationships/image" Target="../media/image66.jpeg"/><Relationship Id="rId7" Type="http://schemas.openxmlformats.org/officeDocument/2006/relationships/image" Target="../media/image5.jpeg"/><Relationship Id="rId71" Type="http://schemas.openxmlformats.org/officeDocument/2006/relationships/image" Target="../media/image38.jpeg"/><Relationship Id="rId92" Type="http://schemas.openxmlformats.org/officeDocument/2006/relationships/hyperlink" Target="http://www.sesric.org/oic-member-countries-general-info.php?c_code=16" TargetMode="External"/><Relationship Id="rId2" Type="http://schemas.openxmlformats.org/officeDocument/2006/relationships/slideLayout" Target="../slideLayouts/slideLayout12.xml"/><Relationship Id="rId29" Type="http://schemas.openxmlformats.org/officeDocument/2006/relationships/image" Target="../media/image17.jpeg"/><Relationship Id="rId24" Type="http://schemas.openxmlformats.org/officeDocument/2006/relationships/hyperlink" Target="http://www.sesric.org/oic-member-countries-general-info.php?c_code=26" TargetMode="External"/><Relationship Id="rId40" Type="http://schemas.openxmlformats.org/officeDocument/2006/relationships/hyperlink" Target="http://www.sesric.org/oic-member-countries-general-info.php?c_code=33" TargetMode="External"/><Relationship Id="rId45" Type="http://schemas.openxmlformats.org/officeDocument/2006/relationships/image" Target="../media/image25.jpeg"/><Relationship Id="rId66" Type="http://schemas.openxmlformats.org/officeDocument/2006/relationships/hyperlink" Target="http://www.sesric.org/oic-member-countries-general-info.php?c_code=52" TargetMode="External"/><Relationship Id="rId87" Type="http://schemas.openxmlformats.org/officeDocument/2006/relationships/image" Target="../media/image46.jpeg"/><Relationship Id="rId110" Type="http://schemas.openxmlformats.org/officeDocument/2006/relationships/hyperlink" Target="http://www.sesric.org/oic-member-countries-general-info.php?c_code=30" TargetMode="External"/><Relationship Id="rId115" Type="http://schemas.openxmlformats.org/officeDocument/2006/relationships/image" Target="../media/image60.jpeg"/><Relationship Id="rId61" Type="http://schemas.openxmlformats.org/officeDocument/2006/relationships/image" Target="../media/image33.jpeg"/><Relationship Id="rId82" Type="http://schemas.openxmlformats.org/officeDocument/2006/relationships/hyperlink" Target="http://www.sesric.org/oic-member-countries-general-info.php?c_code=1" TargetMode="External"/><Relationship Id="rId19" Type="http://schemas.openxmlformats.org/officeDocument/2006/relationships/image" Target="../media/image12.jpeg"/><Relationship Id="rId14" Type="http://schemas.openxmlformats.org/officeDocument/2006/relationships/hyperlink" Target="http://www.sesric.org/oic-member-countries-general-info.php?c_code=15" TargetMode="External"/><Relationship Id="rId30" Type="http://schemas.openxmlformats.org/officeDocument/2006/relationships/hyperlink" Target="http://www.sesric.org/oic-member-countries-general-info.php?c_code=18" TargetMode="External"/><Relationship Id="rId35" Type="http://schemas.openxmlformats.org/officeDocument/2006/relationships/image" Target="../media/image20.jpeg"/><Relationship Id="rId56" Type="http://schemas.openxmlformats.org/officeDocument/2006/relationships/hyperlink" Target="http://www.sesric.org/oic-member-countries-general-info.php?c_code=34" TargetMode="External"/><Relationship Id="rId77" Type="http://schemas.openxmlformats.org/officeDocument/2006/relationships/image" Target="../media/image41.jpeg"/><Relationship Id="rId100" Type="http://schemas.openxmlformats.org/officeDocument/2006/relationships/hyperlink" Target="http://www.sesric.org/oic-member-countries-general-info.php?c_code=13" TargetMode="External"/><Relationship Id="rId105" Type="http://schemas.openxmlformats.org/officeDocument/2006/relationships/image" Target="../media/image55.jpeg"/><Relationship Id="rId126" Type="http://schemas.openxmlformats.org/officeDocument/2006/relationships/image" Target="../media/image67.jpeg"/><Relationship Id="rId8" Type="http://schemas.openxmlformats.org/officeDocument/2006/relationships/image" Target="../media/image7.jpeg"/><Relationship Id="rId51" Type="http://schemas.openxmlformats.org/officeDocument/2006/relationships/image" Target="../media/image28.jpeg"/><Relationship Id="rId72" Type="http://schemas.openxmlformats.org/officeDocument/2006/relationships/hyperlink" Target="http://www.sesric.org/oic-member-countries-general-info.php?c_code=35" TargetMode="External"/><Relationship Id="rId93" Type="http://schemas.openxmlformats.org/officeDocument/2006/relationships/image" Target="../media/image49.jpeg"/><Relationship Id="rId98" Type="http://schemas.openxmlformats.org/officeDocument/2006/relationships/hyperlink" Target="http://www.sesric.org/oic-member-countries-general-info.php?c_code=55" TargetMode="External"/><Relationship Id="rId121" Type="http://schemas.openxmlformats.org/officeDocument/2006/relationships/image" Target="../media/image63.jpeg"/><Relationship Id="rId3" Type="http://schemas.openxmlformats.org/officeDocument/2006/relationships/image" Target="../media/image3.jpeg"/><Relationship Id="rId25" Type="http://schemas.openxmlformats.org/officeDocument/2006/relationships/image" Target="../media/image15.jpeg"/><Relationship Id="rId46" Type="http://schemas.openxmlformats.org/officeDocument/2006/relationships/hyperlink" Target="http://www.sesric.org/oic-member-countries-general-info.php?c_code=20" TargetMode="External"/><Relationship Id="rId67" Type="http://schemas.openxmlformats.org/officeDocument/2006/relationships/image" Target="../media/image36.jpeg"/><Relationship Id="rId116" Type="http://schemas.openxmlformats.org/officeDocument/2006/relationships/hyperlink" Target="http://www.sesric.org/oic-member-countries-general-info.php?c_code=36" TargetMode="External"/><Relationship Id="rId20" Type="http://schemas.openxmlformats.org/officeDocument/2006/relationships/hyperlink" Target="http://www.sesric.org/oic-member-countries-general-info.php?c_code=4" TargetMode="External"/><Relationship Id="rId41" Type="http://schemas.openxmlformats.org/officeDocument/2006/relationships/image" Target="../media/image23.jpeg"/><Relationship Id="rId62" Type="http://schemas.openxmlformats.org/officeDocument/2006/relationships/hyperlink" Target="http://www.sesric.org/oic-member-countries-general-info.php?c_code=22" TargetMode="External"/><Relationship Id="rId83" Type="http://schemas.openxmlformats.org/officeDocument/2006/relationships/image" Target="../media/image44.jpeg"/><Relationship Id="rId88" Type="http://schemas.openxmlformats.org/officeDocument/2006/relationships/hyperlink" Target="http://www.sesric.org/oic-member-countries-general-info.php?c_code=38" TargetMode="External"/><Relationship Id="rId111" Type="http://schemas.openxmlformats.org/officeDocument/2006/relationships/image" Target="../media/image58.jpeg"/><Relationship Id="rId15" Type="http://schemas.openxmlformats.org/officeDocument/2006/relationships/image" Target="../media/image10.jpeg"/><Relationship Id="rId36" Type="http://schemas.openxmlformats.org/officeDocument/2006/relationships/hyperlink" Target="http://www.sesric.org/oic-member-countries-general-info.php?c_code=7" TargetMode="External"/><Relationship Id="rId57" Type="http://schemas.openxmlformats.org/officeDocument/2006/relationships/image" Target="../media/image31.jpeg"/><Relationship Id="rId106" Type="http://schemas.openxmlformats.org/officeDocument/2006/relationships/hyperlink" Target="http://www.sesric.org/oic-member-countries-general-info.php?c_code=57" TargetMode="External"/><Relationship Id="rId127" Type="http://schemas.openxmlformats.org/officeDocument/2006/relationships/image" Target="../media/image68.jpeg"/><Relationship Id="rId10" Type="http://schemas.openxmlformats.org/officeDocument/2006/relationships/oleObject" Target="../embeddings/oleObject4.bin"/><Relationship Id="rId31" Type="http://schemas.openxmlformats.org/officeDocument/2006/relationships/image" Target="../media/image18.jpeg"/><Relationship Id="rId52" Type="http://schemas.openxmlformats.org/officeDocument/2006/relationships/hyperlink" Target="http://www.sesric.org/oic-member-countries-general-info.php?c_code=9" TargetMode="External"/><Relationship Id="rId73" Type="http://schemas.openxmlformats.org/officeDocument/2006/relationships/image" Target="../media/image39.jpeg"/><Relationship Id="rId78" Type="http://schemas.openxmlformats.org/officeDocument/2006/relationships/hyperlink" Target="http://www.sesric.org/oic-member-countries-general-info.php?c_code=25" TargetMode="External"/><Relationship Id="rId94" Type="http://schemas.openxmlformats.org/officeDocument/2006/relationships/hyperlink" Target="http://www.sesric.org/oic-member-countries-general-info.php?c_code=43" TargetMode="External"/><Relationship Id="rId99" Type="http://schemas.openxmlformats.org/officeDocument/2006/relationships/image" Target="../media/image52.jpeg"/><Relationship Id="rId101" Type="http://schemas.openxmlformats.org/officeDocument/2006/relationships/image" Target="../media/image53.jpeg"/><Relationship Id="rId122" Type="http://schemas.openxmlformats.org/officeDocument/2006/relationships/hyperlink" Target="http://www.sesric.org/oic-member-countries-general-info.php?c_code=58" TargetMode="External"/><Relationship Id="rId4" Type="http://schemas.openxmlformats.org/officeDocument/2006/relationships/oleObject" Target="../embeddings/oleObject3.bin"/><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oleObject" Target="../embeddings/oleObject6.bin"/><Relationship Id="rId4" Type="http://schemas.openxmlformats.org/officeDocument/2006/relationships/oleObject" Target="../embeddings/oleObject5.bin"/><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oleObject" Target="../embeddings/oleObject8.bin"/><Relationship Id="rId4" Type="http://schemas.openxmlformats.org/officeDocument/2006/relationships/oleObject" Target="../embeddings/oleObject7.bin"/><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oleObject" Target="../embeddings/oleObject10.bin"/><Relationship Id="rId4" Type="http://schemas.openxmlformats.org/officeDocument/2006/relationships/oleObject" Target="../embeddings/oleObject9.bin"/><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oleObject" Target="../embeddings/oleObject12.bin"/><Relationship Id="rId4" Type="http://schemas.openxmlformats.org/officeDocument/2006/relationships/oleObject" Target="../embeddings/oleObject11.bin"/><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oleObject" Target="../embeddings/oleObject14.bin"/><Relationship Id="rId4" Type="http://schemas.openxmlformats.org/officeDocument/2006/relationships/oleObject" Target="../embeddings/oleObject13.bin"/><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oleObject" Target="../embeddings/oleObject16.bin"/><Relationship Id="rId4" Type="http://schemas.openxmlformats.org/officeDocument/2006/relationships/oleObject" Target="../embeddings/oleObject15.bin"/><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oleObject" Target="../embeddings/oleObject18.bin"/><Relationship Id="rId4" Type="http://schemas.openxmlformats.org/officeDocument/2006/relationships/oleObject" Target="../embeddings/oleObject17.bin"/><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ext uri="{D42A27DB-BD31-4B8C-83A1-F6EECF244321}">
                <p14:modId xmlns:p14="http://schemas.microsoft.com/office/powerpoint/2010/main" val="2170497492"/>
              </p:ext>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1107" r:id="rId4" imgW="5630061" imgH="5630061" progId="">
                  <p:embed/>
                </p:oleObj>
              </mc:Choice>
              <mc:Fallback>
                <p:oleObj r:id="rId4" imgW="5630061" imgH="5630061" progId="">
                  <p:embed/>
                  <p:pic>
                    <p:nvPicPr>
                      <p:cNvPr id="117761"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sp>
        <p:nvSpPr>
          <p:cNvPr id="10" name="Unvan 1"/>
          <p:cNvSpPr>
            <a:spLocks noGrp="1"/>
          </p:cNvSpPr>
          <p:nvPr>
            <p:ph type="ctrTitle"/>
          </p:nvPr>
        </p:nvSpPr>
        <p:spPr>
          <a:xfrm>
            <a:off x="240627" y="2756773"/>
            <a:ext cx="11710746" cy="1541750"/>
          </a:xfrm>
        </p:spPr>
        <p:txBody>
          <a:bodyPr>
            <a:normAutofit/>
          </a:bodyPr>
          <a:lstStyle/>
          <a:p>
            <a:r>
              <a:rPr lang="tr-TR" sz="2700" b="1" dirty="0">
                <a:solidFill>
                  <a:srgbClr val="0070C0"/>
                </a:solidFill>
              </a:rPr>
              <a:t>www.icpcem.com</a:t>
            </a:r>
            <a:r>
              <a:rPr lang="tr-TR" sz="2700" dirty="0">
                <a:solidFill>
                  <a:schemeClr val="bg1"/>
                </a:solidFill>
              </a:rPr>
              <a:t/>
            </a:r>
            <a:br>
              <a:rPr lang="tr-TR" sz="2700" dirty="0">
                <a:solidFill>
                  <a:schemeClr val="bg1"/>
                </a:solidFill>
              </a:rPr>
            </a:br>
            <a:r>
              <a:rPr lang="az-Latn-AZ" sz="3600" b="1" dirty="0">
                <a:solidFill>
                  <a:srgbClr val="FF0000"/>
                </a:solidFill>
              </a:rPr>
              <a:t>“ </a:t>
            </a:r>
            <a:r>
              <a:rPr lang="tr-TR" sz="3600" b="1" dirty="0">
                <a:solidFill>
                  <a:srgbClr val="FF0000"/>
                </a:solidFill>
              </a:rPr>
              <a:t>İslam Ülkeleri Ürünleri Ortak Pazarı ve Ortak Ticaret Borsası</a:t>
            </a:r>
            <a:r>
              <a:rPr lang="az-Latn-AZ" sz="3600" b="1" dirty="0">
                <a:solidFill>
                  <a:srgbClr val="FF0000"/>
                </a:solidFill>
              </a:rPr>
              <a:t>” </a:t>
            </a:r>
            <a:r>
              <a:rPr lang="tr-TR" sz="2700" b="1" dirty="0">
                <a:solidFill>
                  <a:srgbClr val="002060"/>
                </a:solidFill>
              </a:rPr>
              <a:t> </a:t>
            </a:r>
            <a:br>
              <a:rPr lang="tr-TR" sz="2700" b="1" dirty="0">
                <a:solidFill>
                  <a:srgbClr val="002060"/>
                </a:solidFill>
              </a:rPr>
            </a:br>
            <a:r>
              <a:rPr lang="tr-TR" sz="3200" b="1" dirty="0">
                <a:solidFill>
                  <a:srgbClr val="002060"/>
                </a:solidFill>
              </a:rPr>
              <a:t>Uluslararası İşbirliği ve e-Ticaret </a:t>
            </a:r>
            <a:r>
              <a:rPr lang="tr-TR" sz="3200" b="1" dirty="0" err="1">
                <a:solidFill>
                  <a:srgbClr val="002060"/>
                </a:solidFill>
              </a:rPr>
              <a:t>Portalı</a:t>
            </a:r>
            <a:endParaRPr lang="tr-TR" sz="3200" b="1" dirty="0">
              <a:solidFill>
                <a:srgbClr val="002060"/>
              </a:solidFill>
            </a:endParaRPr>
          </a:p>
        </p:txBody>
      </p:sp>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7" name="Resim 16"/>
          <p:cNvPicPr>
            <a:picLocks noChangeAspect="1"/>
          </p:cNvPicPr>
          <p:nvPr/>
        </p:nvPicPr>
        <p:blipFill>
          <a:blip r:embed="rId8"/>
          <a:stretch>
            <a:fillRect/>
          </a:stretch>
        </p:blipFill>
        <p:spPr>
          <a:xfrm>
            <a:off x="130891" y="5199065"/>
            <a:ext cx="11930218" cy="1658935"/>
          </a:xfrm>
          <a:prstGeom prst="rect">
            <a:avLst/>
          </a:prstGeom>
        </p:spPr>
      </p:pic>
      <p:pic>
        <p:nvPicPr>
          <p:cNvPr id="11" name="Resim 10" descr="I:\TASARIMLAR-ESRA-27.10.2016\12.12.2016\Grafikler\photo (3).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ext uri="{D42A27DB-BD31-4B8C-83A1-F6EECF244321}">
                <p14:modId xmlns:p14="http://schemas.microsoft.com/office/powerpoint/2010/main" val="860032691"/>
              </p:ext>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1108" name="Klip" r:id="rId11" imgW="3809524" imgH="2619048" progId="">
                  <p:embed/>
                </p:oleObj>
              </mc:Choice>
              <mc:Fallback>
                <p:oleObj name="Klip" r:id="rId11" imgW="3809524" imgH="2619048" progId="">
                  <p:embed/>
                  <p:pic>
                    <p:nvPicPr>
                      <p:cNvPr id="5" name="Nesne 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3" name="Düz Bağlayıcı 2"/>
          <p:cNvCxnSpPr/>
          <p:nvPr/>
        </p:nvCxnSpPr>
        <p:spPr>
          <a:xfrm>
            <a:off x="406884" y="1668897"/>
            <a:ext cx="113261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Düz Bağlayıcı 7"/>
          <p:cNvCxnSpPr/>
          <p:nvPr/>
        </p:nvCxnSpPr>
        <p:spPr>
          <a:xfrm>
            <a:off x="509047" y="2882697"/>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3" name="Düz Bağlayıcı 12"/>
          <p:cNvCxnSpPr>
            <a:cxnSpLocks/>
          </p:cNvCxnSpPr>
          <p:nvPr/>
        </p:nvCxnSpPr>
        <p:spPr>
          <a:xfrm>
            <a:off x="339365" y="5199065"/>
            <a:ext cx="11481847"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Dikdörtgen 15"/>
          <p:cNvSpPr/>
          <p:nvPr/>
        </p:nvSpPr>
        <p:spPr>
          <a:xfrm>
            <a:off x="457965" y="1742747"/>
            <a:ext cx="11223977" cy="1107996"/>
          </a:xfrm>
          <a:prstGeom prst="rect">
            <a:avLst/>
          </a:prstGeom>
        </p:spPr>
        <p:txBody>
          <a:bodyPr wrap="square">
            <a:spAutoFit/>
          </a:bodyPr>
          <a:lstStyle/>
          <a:p>
            <a:pPr algn="ctr"/>
            <a:r>
              <a:rPr lang="az-Latn-AZ" sz="2200" dirty="0">
                <a:latin typeface="+mj-lt"/>
              </a:rPr>
              <a:t>“İslam İşbirliği Teşkilatı Üyesi Ülkelerdeki Küçük Ölçekli </a:t>
            </a:r>
            <a:r>
              <a:rPr lang="tr-TR" sz="2200" dirty="0">
                <a:latin typeface="+mj-lt"/>
              </a:rPr>
              <a:t>işletmeler, </a:t>
            </a:r>
            <a:r>
              <a:rPr lang="az-Latn-AZ" sz="2200" dirty="0">
                <a:latin typeface="+mj-lt"/>
              </a:rPr>
              <a:t>Aile Çiftçileri ve Kooperatifler</a:t>
            </a:r>
            <a:r>
              <a:rPr lang="tr-TR" sz="2200" dirty="0">
                <a:latin typeface="+mj-lt"/>
              </a:rPr>
              <a:t> </a:t>
            </a:r>
            <a:r>
              <a:rPr lang="az-Latn-AZ" sz="2200" dirty="0">
                <a:latin typeface="+mj-lt"/>
              </a:rPr>
              <a:t>Arasında</a:t>
            </a:r>
            <a:r>
              <a:rPr lang="tr-TR" sz="2200" dirty="0">
                <a:latin typeface="+mj-lt"/>
              </a:rPr>
              <a:t> </a:t>
            </a:r>
            <a:r>
              <a:rPr lang="az-Latn-AZ" sz="2200" dirty="0">
                <a:latin typeface="+mj-lt"/>
              </a:rPr>
              <a:t>Veri Tabanı, Ağ</a:t>
            </a:r>
            <a:r>
              <a:rPr lang="tr-TR" sz="2200" dirty="0">
                <a:latin typeface="+mj-lt"/>
              </a:rPr>
              <a:t> Bağlantısı</a:t>
            </a:r>
            <a:r>
              <a:rPr lang="az-Latn-AZ" sz="2200" dirty="0">
                <a:latin typeface="+mj-lt"/>
              </a:rPr>
              <a:t> ve Web Sayfasının Kurulması” </a:t>
            </a:r>
            <a:r>
              <a:rPr lang="tr-TR" sz="2200" dirty="0">
                <a:solidFill>
                  <a:srgbClr val="0070C0"/>
                </a:solidFill>
                <a:latin typeface="+mj-lt"/>
              </a:rPr>
              <a:t/>
            </a:r>
            <a:br>
              <a:rPr lang="tr-TR" sz="2200" dirty="0">
                <a:solidFill>
                  <a:srgbClr val="0070C0"/>
                </a:solidFill>
                <a:latin typeface="+mj-lt"/>
              </a:rPr>
            </a:br>
            <a:r>
              <a:rPr lang="tr-TR" sz="2200" dirty="0">
                <a:solidFill>
                  <a:schemeClr val="tx1">
                    <a:lumMod val="50000"/>
                    <a:lumOff val="50000"/>
                  </a:schemeClr>
                </a:solidFill>
                <a:latin typeface="+mj-lt"/>
              </a:rPr>
              <a:t>Projesi ve Proje Kapsamında Kurulan</a:t>
            </a:r>
            <a:endParaRPr lang="tr-TR" sz="2200" dirty="0">
              <a:latin typeface="+mj-lt"/>
            </a:endParaRPr>
          </a:p>
        </p:txBody>
      </p:sp>
    </p:spTree>
    <p:extLst>
      <p:ext uri="{BB962C8B-B14F-4D97-AF65-F5344CB8AC3E}">
        <p14:creationId xmlns:p14="http://schemas.microsoft.com/office/powerpoint/2010/main" val="15981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39972" r:id="rId4" imgW="5630061" imgH="5630061" progId="">
                  <p:embed/>
                </p:oleObj>
              </mc:Choice>
              <mc:Fallback>
                <p:oleObj r:id="rId4" imgW="5630061" imgH="5630061" progId="">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descr="I:\TASARIMLAR-ESRA-27.10.2016\12.12.2016\Grafikler\photo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39973" name="Klip" r:id="rId10" imgW="3809524" imgH="2619048" progId="">
                  <p:embed/>
                </p:oleObj>
              </mc:Choice>
              <mc:Fallback>
                <p:oleObj name="Klip" r:id="rId10" imgW="3809524" imgH="2619048" progId="">
                  <p:embed/>
                  <p:pic>
                    <p:nvPicPr>
                      <p:cNvPr id="12" name="Nesne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8" name="Düz Bağlayıcı 7"/>
          <p:cNvCxnSpPr/>
          <p:nvPr/>
        </p:nvCxnSpPr>
        <p:spPr>
          <a:xfrm>
            <a:off x="406883" y="1659822"/>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8" name="Unvan 1"/>
          <p:cNvSpPr>
            <a:spLocks noGrp="1"/>
          </p:cNvSpPr>
          <p:nvPr>
            <p:ph type="ctrTitle"/>
          </p:nvPr>
        </p:nvSpPr>
        <p:spPr>
          <a:xfrm>
            <a:off x="406883" y="1836677"/>
            <a:ext cx="11491273" cy="3644105"/>
          </a:xfrm>
        </p:spPr>
        <p:txBody>
          <a:bodyPr>
            <a:normAutofit/>
          </a:bodyPr>
          <a:lstStyle/>
          <a:p>
            <a:pPr algn="l"/>
            <a:r>
              <a:rPr lang="tr-TR" sz="2400" dirty="0">
                <a:solidFill>
                  <a:srgbClr val="002060"/>
                </a:solidFill>
              </a:rPr>
              <a:t>Dünyanın her yerinden </a:t>
            </a:r>
            <a:r>
              <a:rPr lang="tr-TR" sz="2400" dirty="0" err="1">
                <a:solidFill>
                  <a:srgbClr val="002060"/>
                </a:solidFill>
              </a:rPr>
              <a:t>portala</a:t>
            </a:r>
            <a:r>
              <a:rPr lang="tr-TR" sz="2400" dirty="0">
                <a:solidFill>
                  <a:srgbClr val="002060"/>
                </a:solidFill>
              </a:rPr>
              <a:t> üye </a:t>
            </a:r>
            <a:r>
              <a:rPr lang="tr-TR" sz="2400" dirty="0" err="1">
                <a:solidFill>
                  <a:srgbClr val="002060"/>
                </a:solidFill>
              </a:rPr>
              <a:t>olunabilinmektedir</a:t>
            </a:r>
            <a:r>
              <a:rPr lang="tr-TR" sz="2400" dirty="0">
                <a:solidFill>
                  <a:srgbClr val="002060"/>
                </a:solidFill>
              </a:rPr>
              <a:t>. </a:t>
            </a:r>
            <a:r>
              <a:rPr lang="tr-TR" sz="2400" dirty="0" err="1">
                <a:solidFill>
                  <a:srgbClr val="002060"/>
                </a:solidFill>
              </a:rPr>
              <a:t>Portala</a:t>
            </a:r>
            <a:r>
              <a:rPr lang="tr-TR" sz="2400" dirty="0">
                <a:solidFill>
                  <a:srgbClr val="002060"/>
                </a:solidFill>
              </a:rPr>
              <a:t> üye olan alıcı ve satıcılara;</a:t>
            </a:r>
            <a:br>
              <a:rPr lang="tr-TR" sz="2400" dirty="0">
                <a:solidFill>
                  <a:srgbClr val="002060"/>
                </a:solidFill>
              </a:rPr>
            </a:br>
            <a:r>
              <a:rPr lang="tr-TR" sz="2400" dirty="0">
                <a:solidFill>
                  <a:srgbClr val="002060"/>
                </a:solidFill>
              </a:rPr>
              <a:t/>
            </a:r>
            <a:br>
              <a:rPr lang="tr-TR" sz="2400" dirty="0">
                <a:solidFill>
                  <a:srgbClr val="002060"/>
                </a:solidFill>
              </a:rPr>
            </a:br>
            <a:r>
              <a:rPr lang="az-Latn-AZ" sz="2400" dirty="0">
                <a:solidFill>
                  <a:srgbClr val="002060"/>
                </a:solidFill>
              </a:rPr>
              <a:t>elektronik ticaret altyapısı, elektronik veri tabanı, ağ bağlantıları ve bilgi sistemleri ile ulusal ve uluslararası düzeyde iş yapma fırsatı sağlanma</a:t>
            </a:r>
            <a:r>
              <a:rPr lang="tr-TR" sz="2400" dirty="0" err="1">
                <a:solidFill>
                  <a:srgbClr val="002060"/>
                </a:solidFill>
              </a:rPr>
              <a:t>kta</a:t>
            </a:r>
            <a:r>
              <a:rPr lang="az-Latn-AZ" sz="2400" dirty="0">
                <a:solidFill>
                  <a:srgbClr val="002060"/>
                </a:solidFill>
              </a:rPr>
              <a:t>, </a:t>
            </a: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az-Latn-AZ" sz="2400" dirty="0">
                <a:solidFill>
                  <a:srgbClr val="002060"/>
                </a:solidFill>
              </a:rPr>
              <a:t>aracısız doğrudan </a:t>
            </a:r>
            <a:r>
              <a:rPr lang="tr-TR" sz="2400" dirty="0">
                <a:solidFill>
                  <a:srgbClr val="002060"/>
                </a:solidFill>
              </a:rPr>
              <a:t>alım ve </a:t>
            </a:r>
            <a:r>
              <a:rPr lang="az-Latn-AZ" sz="2400" dirty="0">
                <a:solidFill>
                  <a:srgbClr val="002060"/>
                </a:solidFill>
              </a:rPr>
              <a:t>sat</a:t>
            </a:r>
            <a:r>
              <a:rPr lang="tr-TR" sz="2400" dirty="0" err="1">
                <a:solidFill>
                  <a:srgbClr val="002060"/>
                </a:solidFill>
              </a:rPr>
              <a:t>ım</a:t>
            </a:r>
            <a:r>
              <a:rPr lang="tr-TR" sz="2400" dirty="0">
                <a:solidFill>
                  <a:srgbClr val="002060"/>
                </a:solidFill>
              </a:rPr>
              <a:t> işlemleri ile kazanç ve </a:t>
            </a:r>
            <a:r>
              <a:rPr lang="az-Latn-AZ" sz="2400" dirty="0">
                <a:solidFill>
                  <a:srgbClr val="002060"/>
                </a:solidFill>
              </a:rPr>
              <a:t>gelir</a:t>
            </a:r>
            <a:r>
              <a:rPr lang="tr-TR" sz="2400" dirty="0">
                <a:solidFill>
                  <a:srgbClr val="002060"/>
                </a:solidFill>
              </a:rPr>
              <a:t> artışı fırsatı sunulmakta</a:t>
            </a:r>
            <a:r>
              <a:rPr lang="az-Latn-AZ" sz="2400" dirty="0">
                <a:solidFill>
                  <a:srgbClr val="002060"/>
                </a:solidFill>
              </a:rPr>
              <a:t>, </a:t>
            </a: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az-Latn-AZ" sz="2400" dirty="0">
                <a:solidFill>
                  <a:srgbClr val="002060"/>
                </a:solidFill>
              </a:rPr>
              <a:t>eğitim, bilgi alışverişi, uzman mübadelesi, kümelenme </a:t>
            </a:r>
            <a:r>
              <a:rPr lang="tr-TR" sz="2400" dirty="0">
                <a:solidFill>
                  <a:srgbClr val="002060"/>
                </a:solidFill>
              </a:rPr>
              <a:t>kapasite geliştirme </a:t>
            </a:r>
            <a:r>
              <a:rPr lang="az-Latn-AZ" sz="2400" dirty="0">
                <a:solidFill>
                  <a:srgbClr val="002060"/>
                </a:solidFill>
              </a:rPr>
              <a:t>ve teknoloji transferi gibi konularda kolektif işbirliğinin geliştirilmesi</a:t>
            </a:r>
            <a:r>
              <a:rPr lang="tr-TR" sz="2400" dirty="0">
                <a:solidFill>
                  <a:srgbClr val="002060"/>
                </a:solidFill>
              </a:rPr>
              <a:t> imkanı sağlanmaktadır.</a:t>
            </a:r>
            <a:br>
              <a:rPr lang="tr-TR" sz="2400" dirty="0">
                <a:solidFill>
                  <a:srgbClr val="002060"/>
                </a:solidFill>
              </a:rPr>
            </a:br>
            <a:endParaRPr lang="tr-TR" sz="2700" b="1" dirty="0">
              <a:solidFill>
                <a:srgbClr val="002060"/>
              </a:solidFill>
            </a:endParaRPr>
          </a:p>
        </p:txBody>
      </p:sp>
    </p:spTree>
    <p:extLst>
      <p:ext uri="{BB962C8B-B14F-4D97-AF65-F5344CB8AC3E}">
        <p14:creationId xmlns:p14="http://schemas.microsoft.com/office/powerpoint/2010/main" val="257238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48162" r:id="rId4" imgW="5630061" imgH="5630061" progId="">
                  <p:embed/>
                </p:oleObj>
              </mc:Choice>
              <mc:Fallback>
                <p:oleObj r:id="rId4" imgW="5630061" imgH="5630061" progId="">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descr="I:\TASARIMLAR-ESRA-27.10.2016\12.12.2016\Grafikler\photo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48163" name="Klip" r:id="rId10" imgW="3809524" imgH="2619048" progId="">
                  <p:embed/>
                </p:oleObj>
              </mc:Choice>
              <mc:Fallback>
                <p:oleObj name="Klip" r:id="rId10" imgW="3809524" imgH="2619048" progId="">
                  <p:embed/>
                  <p:pic>
                    <p:nvPicPr>
                      <p:cNvPr id="12" name="Nesne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8" name="Düz Bağlayıcı 7"/>
          <p:cNvCxnSpPr/>
          <p:nvPr/>
        </p:nvCxnSpPr>
        <p:spPr>
          <a:xfrm>
            <a:off x="406883" y="1659822"/>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8" name="Unvan 1"/>
          <p:cNvSpPr>
            <a:spLocks noGrp="1"/>
          </p:cNvSpPr>
          <p:nvPr>
            <p:ph type="ctrTitle"/>
          </p:nvPr>
        </p:nvSpPr>
        <p:spPr>
          <a:xfrm>
            <a:off x="406883" y="1933276"/>
            <a:ext cx="11491273" cy="3108788"/>
          </a:xfrm>
        </p:spPr>
        <p:txBody>
          <a:bodyPr>
            <a:normAutofit/>
          </a:bodyPr>
          <a:lstStyle/>
          <a:p>
            <a:pPr algn="l"/>
            <a:r>
              <a:rPr lang="tr-TR" sz="2400" dirty="0">
                <a:solidFill>
                  <a:srgbClr val="002060"/>
                </a:solidFill>
              </a:rPr>
              <a:t>İslam Ülkeleri Ürünleri Ortak Pazarı ve Ortak Ticaret Borsası e-Ticaret ve İşbirliği </a:t>
            </a:r>
            <a:r>
              <a:rPr lang="tr-TR" sz="2400" dirty="0" err="1">
                <a:solidFill>
                  <a:srgbClr val="002060"/>
                </a:solidFill>
              </a:rPr>
              <a:t>Portalı</a:t>
            </a:r>
            <a:r>
              <a:rPr lang="tr-TR" sz="2400" dirty="0">
                <a:solidFill>
                  <a:srgbClr val="002060"/>
                </a:solidFill>
              </a:rPr>
              <a:t>’ </a:t>
            </a:r>
            <a:r>
              <a:rPr lang="tr-TR" sz="2400" dirty="0" err="1">
                <a:solidFill>
                  <a:srgbClr val="002060"/>
                </a:solidFill>
              </a:rPr>
              <a:t>nın</a:t>
            </a:r>
            <a:r>
              <a:rPr lang="tr-TR" sz="2400" dirty="0">
                <a:solidFill>
                  <a:srgbClr val="002060"/>
                </a:solidFill>
              </a:rPr>
              <a:t> bu ilk versiyon sürümü, bundan sonraki diğer sürümlerde geliştirilecek olup bu ilk prototip </a:t>
            </a:r>
            <a:r>
              <a:rPr lang="tr-TR" sz="2400" dirty="0" err="1">
                <a:solidFill>
                  <a:srgbClr val="002060"/>
                </a:solidFill>
              </a:rPr>
              <a:t>demo</a:t>
            </a:r>
            <a:r>
              <a:rPr lang="tr-TR" sz="2400" dirty="0">
                <a:solidFill>
                  <a:srgbClr val="002060"/>
                </a:solidFill>
              </a:rPr>
              <a:t> amaçlı olarak kullanıma açılmıştır.</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Uzun vadede İslam İşbirliği Teşkilatı üyesi ülkeler başta olmak üzere ülkeler arasında işbirliğinin geliştirilmesi ve dayanışmanın güçlendirilmesine yönelik olarak portal; halen satıcıların ürünlerini tanıttığı alıcıların da taleplerini ilettiği bir eşleştirme ortamı vazifesi görmektedir. </a:t>
            </a:r>
            <a:r>
              <a:rPr lang="tr-TR" sz="2800" dirty="0"/>
              <a:t/>
            </a:r>
            <a:br>
              <a:rPr lang="tr-TR" sz="2800" dirty="0"/>
            </a:br>
            <a:endParaRPr lang="tr-TR" sz="2700" b="1" dirty="0">
              <a:solidFill>
                <a:srgbClr val="002060"/>
              </a:solidFill>
            </a:endParaRPr>
          </a:p>
        </p:txBody>
      </p:sp>
    </p:spTree>
    <p:extLst>
      <p:ext uri="{BB962C8B-B14F-4D97-AF65-F5344CB8AC3E}">
        <p14:creationId xmlns:p14="http://schemas.microsoft.com/office/powerpoint/2010/main" val="3382267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49188" r:id="rId4" imgW="5630061" imgH="5630061" progId="">
                  <p:embed/>
                </p:oleObj>
              </mc:Choice>
              <mc:Fallback>
                <p:oleObj r:id="rId4" imgW="5630061" imgH="5630061" progId="">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descr="I:\TASARIMLAR-ESRA-27.10.2016\12.12.2016\Grafikler\photo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49189" name="Klip" r:id="rId10" imgW="3809524" imgH="2619048" progId="">
                  <p:embed/>
                </p:oleObj>
              </mc:Choice>
              <mc:Fallback>
                <p:oleObj name="Klip" r:id="rId10" imgW="3809524" imgH="2619048" progId="">
                  <p:embed/>
                  <p:pic>
                    <p:nvPicPr>
                      <p:cNvPr id="12" name="Nesne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8" name="Düz Bağlayıcı 7"/>
          <p:cNvCxnSpPr/>
          <p:nvPr/>
        </p:nvCxnSpPr>
        <p:spPr>
          <a:xfrm>
            <a:off x="406883" y="1659822"/>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8" name="Unvan 1"/>
          <p:cNvSpPr>
            <a:spLocks noGrp="1"/>
          </p:cNvSpPr>
          <p:nvPr>
            <p:ph type="ctrTitle"/>
          </p:nvPr>
        </p:nvSpPr>
        <p:spPr>
          <a:xfrm>
            <a:off x="406883" y="1896533"/>
            <a:ext cx="11491273" cy="4370444"/>
          </a:xfrm>
        </p:spPr>
        <p:txBody>
          <a:bodyPr>
            <a:noAutofit/>
          </a:bodyPr>
          <a:lstStyle/>
          <a:p>
            <a:pPr algn="l"/>
            <a:r>
              <a:rPr lang="az-Latn-AZ" sz="2400" dirty="0">
                <a:solidFill>
                  <a:srgbClr val="002060"/>
                </a:solidFill>
              </a:rPr>
              <a:t>Alıcı ve satıcılar birbirlerinin ürün ve irtibat bilgilerine portal üzerinden erişip doğrudan irtibata geçebilme imkanına sahip olacaklardır. </a:t>
            </a: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az-Latn-AZ" sz="2400" dirty="0">
                <a:solidFill>
                  <a:srgbClr val="002060"/>
                </a:solidFill>
              </a:rPr>
              <a:t>Alış ya da satış işlemlerinin portal üzerinden gerçekleştirilmesi ise daha sonraki sürümlerde planlanmaktadır.</a:t>
            </a: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az-Latn-AZ" sz="2400" dirty="0">
                <a:solidFill>
                  <a:srgbClr val="002060"/>
                </a:solidFill>
              </a:rPr>
              <a:t>Portal’da satıcıların sergilenen ürünleri ile alıcıların talepleri herkes tarafından izlenebilmektedir.  Bu sürümünde Portal’ın misyonu; başta tarım ve gıda ürünleri olmak üzere ulusal ve uluslararası düzeyde ticareti arttırarak alım ve satım talebinde bulunan üyelerini bir araya getirmek olarak planlanmıştır</a:t>
            </a:r>
            <a:r>
              <a:rPr lang="tr-TR" sz="2400" dirty="0"/>
              <a:t>.</a:t>
            </a:r>
            <a:br>
              <a:rPr lang="tr-TR" sz="2400" dirty="0"/>
            </a:br>
            <a:r>
              <a:rPr lang="tr-TR" sz="2400" dirty="0">
                <a:solidFill>
                  <a:schemeClr val="bg1"/>
                </a:solidFill>
              </a:rPr>
              <a:t/>
            </a:r>
            <a:br>
              <a:rPr lang="tr-TR" sz="2400" dirty="0">
                <a:solidFill>
                  <a:schemeClr val="bg1"/>
                </a:solidFill>
              </a:rPr>
            </a:br>
            <a:r>
              <a:rPr lang="tr-TR" sz="2400" dirty="0">
                <a:solidFill>
                  <a:srgbClr val="002060"/>
                </a:solidFill>
              </a:rPr>
              <a:t>Portal üzerinden ortak bir ticaret borsası kurulacak olup, ülkeler bazında tarımsal ürünlerin taban ve tavan fiyatlarına </a:t>
            </a:r>
            <a:r>
              <a:rPr lang="tr-TR" sz="2400" dirty="0" err="1">
                <a:solidFill>
                  <a:srgbClr val="002060"/>
                </a:solidFill>
              </a:rPr>
              <a:t>erişebilirliğin</a:t>
            </a:r>
            <a:r>
              <a:rPr lang="tr-TR" sz="2400" dirty="0">
                <a:solidFill>
                  <a:srgbClr val="002060"/>
                </a:solidFill>
              </a:rPr>
              <a:t> sağlanmasına işlemlerine başlanmıştır.</a:t>
            </a:r>
          </a:p>
        </p:txBody>
      </p:sp>
    </p:spTree>
    <p:extLst>
      <p:ext uri="{BB962C8B-B14F-4D97-AF65-F5344CB8AC3E}">
        <p14:creationId xmlns:p14="http://schemas.microsoft.com/office/powerpoint/2010/main" val="743891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53280" r:id="rId4" imgW="5630061" imgH="5630061" progId="">
                  <p:embed/>
                </p:oleObj>
              </mc:Choice>
              <mc:Fallback>
                <p:oleObj r:id="rId4" imgW="5630061" imgH="5630061" progId="">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descr="I:\TASARIMLAR-ESRA-27.10.2016\12.12.2016\Grafikler\photo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53281" name="Klip" r:id="rId10" imgW="3809524" imgH="2619048" progId="">
                  <p:embed/>
                </p:oleObj>
              </mc:Choice>
              <mc:Fallback>
                <p:oleObj name="Klip" r:id="rId10" imgW="3809524" imgH="2619048" progId="">
                  <p:embed/>
                  <p:pic>
                    <p:nvPicPr>
                      <p:cNvPr id="12" name="Nesne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8" name="Düz Bağlayıcı 7"/>
          <p:cNvCxnSpPr/>
          <p:nvPr/>
        </p:nvCxnSpPr>
        <p:spPr>
          <a:xfrm>
            <a:off x="406883" y="1659822"/>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8" name="Unvan 1"/>
          <p:cNvSpPr>
            <a:spLocks noGrp="1"/>
          </p:cNvSpPr>
          <p:nvPr>
            <p:ph type="ctrTitle"/>
          </p:nvPr>
        </p:nvSpPr>
        <p:spPr>
          <a:xfrm>
            <a:off x="317328" y="1820333"/>
            <a:ext cx="11491273" cy="3326395"/>
          </a:xfrm>
        </p:spPr>
        <p:txBody>
          <a:bodyPr>
            <a:noAutofit/>
          </a:bodyPr>
          <a:lstStyle/>
          <a:p>
            <a:pPr algn="l"/>
            <a:r>
              <a:rPr lang="tr-TR" sz="2400" dirty="0">
                <a:solidFill>
                  <a:srgbClr val="002060"/>
                </a:solidFill>
              </a:rPr>
              <a:t>Portal’ da alım ve satım talebinde bulunan üyelerin bir araya getirilmesinin yanı sıra rekabet gücünün artırılması ve kapasite geliştirmeye yönelik eğitim, bilgi alışverişi, uzman mübadelesi, kümelenme ve teknoloji transferi gibi konularda eğitim ve danışmanlık hizmetlerine yönelik arz ve talepte bulunan üyelerin ilanlarıyla da üyeler arasında işbirliği fırsatı sağlanmaktadır.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Numerik altılı GTİP kodunda uluslararası ticareti yapılan tüm ürünlerin </a:t>
            </a:r>
            <a:r>
              <a:rPr lang="tr-TR" sz="2400" dirty="0" err="1">
                <a:solidFill>
                  <a:srgbClr val="002060"/>
                </a:solidFill>
              </a:rPr>
              <a:t>kategorizasyonuna</a:t>
            </a:r>
            <a:r>
              <a:rPr lang="tr-TR" sz="2400" dirty="0">
                <a:solidFill>
                  <a:srgbClr val="002060"/>
                </a:solidFill>
              </a:rPr>
              <a:t> sahip portal bu özelliği bünyesinde olan Dünyada ilk e-ticaret </a:t>
            </a:r>
            <a:r>
              <a:rPr lang="tr-TR" sz="2400" dirty="0" err="1">
                <a:solidFill>
                  <a:srgbClr val="002060"/>
                </a:solidFill>
              </a:rPr>
              <a:t>portalı</a:t>
            </a:r>
            <a:r>
              <a:rPr lang="tr-TR" sz="2400" dirty="0">
                <a:solidFill>
                  <a:srgbClr val="002060"/>
                </a:solidFill>
              </a:rPr>
              <a:t> olma konumundadır. </a:t>
            </a:r>
            <a:br>
              <a:rPr lang="tr-TR" sz="2400" dirty="0">
                <a:solidFill>
                  <a:srgbClr val="002060"/>
                </a:solidFill>
              </a:rPr>
            </a:br>
            <a:endParaRPr lang="tr-TR" sz="2400" dirty="0">
              <a:solidFill>
                <a:srgbClr val="002060"/>
              </a:solidFill>
            </a:endParaRPr>
          </a:p>
        </p:txBody>
      </p:sp>
    </p:spTree>
    <p:extLst>
      <p:ext uri="{BB962C8B-B14F-4D97-AF65-F5344CB8AC3E}">
        <p14:creationId xmlns:p14="http://schemas.microsoft.com/office/powerpoint/2010/main" val="172756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54302" r:id="rId4" imgW="5630061" imgH="5630061" progId="">
                  <p:embed/>
                </p:oleObj>
              </mc:Choice>
              <mc:Fallback>
                <p:oleObj r:id="rId4" imgW="5630061" imgH="5630061" progId="">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descr="I:\TASARIMLAR-ESRA-27.10.2016\12.12.2016\Grafikler\photo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54303" name="Klip" r:id="rId10" imgW="3809524" imgH="2619048" progId="">
                  <p:embed/>
                </p:oleObj>
              </mc:Choice>
              <mc:Fallback>
                <p:oleObj name="Klip" r:id="rId10" imgW="3809524" imgH="2619048" progId="">
                  <p:embed/>
                  <p:pic>
                    <p:nvPicPr>
                      <p:cNvPr id="12" name="Nesne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8" name="Düz Bağlayıcı 7"/>
          <p:cNvCxnSpPr/>
          <p:nvPr/>
        </p:nvCxnSpPr>
        <p:spPr>
          <a:xfrm>
            <a:off x="406883" y="1659822"/>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8" name="Unvan 1"/>
          <p:cNvSpPr>
            <a:spLocks noGrp="1"/>
          </p:cNvSpPr>
          <p:nvPr>
            <p:ph type="ctrTitle"/>
          </p:nvPr>
        </p:nvSpPr>
        <p:spPr>
          <a:xfrm>
            <a:off x="241751" y="1856823"/>
            <a:ext cx="11491273" cy="4107622"/>
          </a:xfrm>
        </p:spPr>
        <p:txBody>
          <a:bodyPr>
            <a:normAutofit/>
          </a:bodyPr>
          <a:lstStyle/>
          <a:p>
            <a:pPr algn="l"/>
            <a:r>
              <a:rPr lang="tr-TR" sz="2400" dirty="0">
                <a:solidFill>
                  <a:srgbClr val="002060"/>
                </a:solidFill>
              </a:rPr>
              <a:t>Bakanlığımız; ülkemizin ve dünya pazarlarının ihtiyacı olan, ucuz, sürdürülebilir ve güvenilir gıda ve kaliteli tarım ürünlerine </a:t>
            </a:r>
            <a:r>
              <a:rPr lang="tr-TR" sz="2400" dirty="0" err="1">
                <a:solidFill>
                  <a:srgbClr val="002060"/>
                </a:solidFill>
              </a:rPr>
              <a:t>erişebilirliği</a:t>
            </a:r>
            <a:r>
              <a:rPr lang="tr-TR" sz="2400" dirty="0">
                <a:solidFill>
                  <a:srgbClr val="002060"/>
                </a:solidFill>
              </a:rPr>
              <a:t> gerçekleştirmek, tarımsal ve ekolojik kaynakların sürdürülebilir kullanımını sağlamak, kırsal alanda yaşam standardını yükseltmek amacıyla politika belirlemek ve uygulamak, gıda ve tarım alanında üretici ve tüketici memnuniyetini en üst düzeyde sağlamak, Türkiye'yi bölgesinde lider, Dünyada küresel aktör haline getirmek amacı azmi ve gayreti içerisindedir.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Bu gayretlerden biriside Bakanlığımızın yürüttüğü  bu proje kapsamında kurulan www.icpcem.com İslam Ülkeleri Ürünleri Ortak Pazarı ve Ortak Ticaret Borsası web </a:t>
            </a:r>
            <a:r>
              <a:rPr lang="tr-TR" sz="2400" dirty="0" err="1">
                <a:solidFill>
                  <a:srgbClr val="002060"/>
                </a:solidFill>
              </a:rPr>
              <a:t>portalının</a:t>
            </a:r>
            <a:r>
              <a:rPr lang="tr-TR" sz="2400" dirty="0">
                <a:solidFill>
                  <a:srgbClr val="002060"/>
                </a:solidFill>
              </a:rPr>
              <a:t> tanıtımını, geliştirilmesini, ulusal ve uluslararası düzeyde kullanımının yaygınlığını sağlamaktır.</a:t>
            </a:r>
            <a:br>
              <a:rPr lang="tr-TR" sz="2400" dirty="0">
                <a:solidFill>
                  <a:srgbClr val="002060"/>
                </a:solidFill>
              </a:rPr>
            </a:br>
            <a:endParaRPr lang="tr-TR" sz="2400" dirty="0">
              <a:solidFill>
                <a:srgbClr val="002060"/>
              </a:solidFill>
            </a:endParaRPr>
          </a:p>
        </p:txBody>
      </p:sp>
    </p:spTree>
    <p:extLst>
      <p:ext uri="{BB962C8B-B14F-4D97-AF65-F5344CB8AC3E}">
        <p14:creationId xmlns:p14="http://schemas.microsoft.com/office/powerpoint/2010/main" val="338969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55326" r:id="rId4" imgW="5630061" imgH="5630061" progId="">
                  <p:embed/>
                </p:oleObj>
              </mc:Choice>
              <mc:Fallback>
                <p:oleObj r:id="rId4" imgW="5630061" imgH="5630061" progId="">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descr="I:\TASARIMLAR-ESRA-27.10.2016\12.12.2016\Grafikler\photo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55327" name="Klip" r:id="rId10" imgW="3809524" imgH="2619048" progId="">
                  <p:embed/>
                </p:oleObj>
              </mc:Choice>
              <mc:Fallback>
                <p:oleObj name="Klip" r:id="rId10" imgW="3809524" imgH="2619048" progId="">
                  <p:embed/>
                  <p:pic>
                    <p:nvPicPr>
                      <p:cNvPr id="12" name="Nesne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8" name="Düz Bağlayıcı 7"/>
          <p:cNvCxnSpPr/>
          <p:nvPr/>
        </p:nvCxnSpPr>
        <p:spPr>
          <a:xfrm>
            <a:off x="406883" y="1659822"/>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8" name="Unvan 1"/>
          <p:cNvSpPr>
            <a:spLocks noGrp="1"/>
          </p:cNvSpPr>
          <p:nvPr>
            <p:ph type="ctrTitle"/>
          </p:nvPr>
        </p:nvSpPr>
        <p:spPr>
          <a:xfrm>
            <a:off x="241751" y="1856823"/>
            <a:ext cx="11491273" cy="4107622"/>
          </a:xfrm>
        </p:spPr>
        <p:txBody>
          <a:bodyPr>
            <a:normAutofit/>
          </a:bodyPr>
          <a:lstStyle/>
          <a:p>
            <a:pPr algn="l"/>
            <a:r>
              <a:rPr lang="tr-TR" sz="2400" dirty="0">
                <a:solidFill>
                  <a:srgbClr val="002060"/>
                </a:solidFill>
              </a:rPr>
              <a:t/>
            </a:r>
            <a:br>
              <a:rPr lang="tr-TR" sz="2400" dirty="0">
                <a:solidFill>
                  <a:srgbClr val="002060"/>
                </a:solidFill>
              </a:rPr>
            </a:br>
            <a:endParaRPr lang="tr-TR" sz="2400" dirty="0">
              <a:solidFill>
                <a:srgbClr val="002060"/>
              </a:solidFill>
            </a:endParaRPr>
          </a:p>
        </p:txBody>
      </p:sp>
      <p:sp>
        <p:nvSpPr>
          <p:cNvPr id="16" name="Unvan 1"/>
          <p:cNvSpPr txBox="1">
            <a:spLocks/>
          </p:cNvSpPr>
          <p:nvPr/>
        </p:nvSpPr>
        <p:spPr>
          <a:xfrm>
            <a:off x="248738" y="1924522"/>
            <a:ext cx="11477297" cy="35054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400" b="1" dirty="0">
                <a:solidFill>
                  <a:srgbClr val="002060"/>
                </a:solidFill>
              </a:rPr>
              <a:t>www.icpcem.com</a:t>
            </a:r>
            <a:r>
              <a:rPr lang="tr-TR" sz="2400" dirty="0">
                <a:solidFill>
                  <a:srgbClr val="002060"/>
                </a:solidFill>
              </a:rPr>
              <a:t> İslam Ülkeleri Ürünleri Ortak Pazarı ve Ortak Ticaret Borsası </a:t>
            </a:r>
          </a:p>
          <a:p>
            <a:pPr algn="l"/>
            <a:r>
              <a:rPr lang="tr-TR" sz="2400" dirty="0">
                <a:solidFill>
                  <a:srgbClr val="002060"/>
                </a:solidFill>
              </a:rPr>
              <a:t>uluslararası e-ticaret ve işbirliği </a:t>
            </a:r>
            <a:r>
              <a:rPr lang="tr-TR" sz="2400" dirty="0" err="1">
                <a:solidFill>
                  <a:srgbClr val="002060"/>
                </a:solidFill>
              </a:rPr>
              <a:t>portalının</a:t>
            </a:r>
            <a:r>
              <a:rPr lang="tr-TR" sz="2400" dirty="0">
                <a:solidFill>
                  <a:srgbClr val="002060"/>
                </a:solidFill>
              </a:rPr>
              <a:t> işletilmesi, geliştirilmesi, ulusal ve uluslararası düzeyde kullanımının yaygınlığını sağlanması amacıyla Bakanlığımız ve Ankara Ticaret Borsası arasında İşbirliği protokolü imzalanacak olup, katkılarından dolayı İslam İşbirliği Teşkilatı, Ekonomik ve Ticari İşbirliği Daimi Komitesi’ne, İslam İşbirliği Teşkilatı, İstatistik, Ekonomik ve Sosyal Araştırma Merkezi’ne, İslam Ticaret, Sanayi ve Tarım Odası’na, Ankara Ticaret Borsası' </a:t>
            </a:r>
            <a:r>
              <a:rPr lang="tr-TR" sz="2400" dirty="0" err="1">
                <a:solidFill>
                  <a:srgbClr val="002060"/>
                </a:solidFill>
              </a:rPr>
              <a:t>na</a:t>
            </a:r>
            <a:r>
              <a:rPr lang="tr-TR" sz="2400" dirty="0">
                <a:solidFill>
                  <a:srgbClr val="002060"/>
                </a:solidFill>
              </a:rPr>
              <a:t> ve </a:t>
            </a:r>
            <a:r>
              <a:rPr lang="tr-TR" sz="2400" dirty="0" err="1">
                <a:solidFill>
                  <a:srgbClr val="002060"/>
                </a:solidFill>
              </a:rPr>
              <a:t>Portalın</a:t>
            </a:r>
            <a:r>
              <a:rPr lang="tr-TR" sz="2400" dirty="0">
                <a:solidFill>
                  <a:srgbClr val="002060"/>
                </a:solidFill>
              </a:rPr>
              <a:t> hazırlanmasında emeği geçen çalışanlarımıza teşekkür ediyor ve tüm Afrika ülkelerini </a:t>
            </a:r>
            <a:r>
              <a:rPr lang="tr-TR" sz="2400" dirty="0" err="1">
                <a:solidFill>
                  <a:srgbClr val="002060"/>
                </a:solidFill>
              </a:rPr>
              <a:t>portalın</a:t>
            </a:r>
            <a:r>
              <a:rPr lang="tr-TR" sz="2400" dirty="0">
                <a:solidFill>
                  <a:srgbClr val="002060"/>
                </a:solidFill>
              </a:rPr>
              <a:t> kendi ülkelerinde tanıtımına, kullanımının yaygınlığının sağlanmasını teşvik etmeye, işbirliği ve dayanışmamızın güçlendirilmesine davet ediyoruz. </a:t>
            </a:r>
            <a:br>
              <a:rPr lang="tr-TR" sz="2400" dirty="0">
                <a:solidFill>
                  <a:srgbClr val="002060"/>
                </a:solidFill>
              </a:rPr>
            </a:br>
            <a:endParaRPr lang="tr-TR" sz="2400" dirty="0">
              <a:solidFill>
                <a:srgbClr val="002060"/>
              </a:solidFill>
            </a:endParaRPr>
          </a:p>
        </p:txBody>
      </p:sp>
    </p:spTree>
    <p:extLst>
      <p:ext uri="{BB962C8B-B14F-4D97-AF65-F5344CB8AC3E}">
        <p14:creationId xmlns:p14="http://schemas.microsoft.com/office/powerpoint/2010/main" val="636120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sne 4"/>
          <p:cNvGraphicFramePr>
            <a:graphicFrameLocks/>
          </p:cNvGraphicFramePr>
          <p:nvPr>
            <p:extLst/>
          </p:nvPr>
        </p:nvGraphicFramePr>
        <p:xfrm>
          <a:off x="604886" y="339364"/>
          <a:ext cx="1355889" cy="983607"/>
        </p:xfrm>
        <a:graphic>
          <a:graphicData uri="http://schemas.openxmlformats.org/presentationml/2006/ole">
            <mc:AlternateContent xmlns:mc="http://schemas.openxmlformats.org/markup-compatibility/2006">
              <mc:Choice xmlns:v="urn:schemas-microsoft-com:vml" Requires="v">
                <p:oleObj spid="_x0000_s32820" name="Klip" r:id="rId3" imgW="3809524" imgH="2619048" progId="">
                  <p:embed/>
                </p:oleObj>
              </mc:Choice>
              <mc:Fallback>
                <p:oleObj name="Klip" r:id="rId3" imgW="3809524" imgH="2619048"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86" y="339364"/>
                        <a:ext cx="1355889" cy="983607"/>
                      </a:xfrm>
                      <a:prstGeom prst="rect">
                        <a:avLst/>
                      </a:prstGeom>
                      <a:noFill/>
                      <a:ln>
                        <a:noFill/>
                      </a:ln>
                      <a:extLst/>
                    </p:spPr>
                  </p:pic>
                </p:oleObj>
              </mc:Fallback>
            </mc:AlternateContent>
          </a:graphicData>
        </a:graphic>
      </p:graphicFrame>
      <p:pic>
        <p:nvPicPr>
          <p:cNvPr id="6" name="Resim 5" descr="http://www.smiic.org/upload/ifotolar/1139_h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11476" y="167324"/>
            <a:ext cx="1093509" cy="1094371"/>
          </a:xfrm>
          <a:prstGeom prst="rect">
            <a:avLst/>
          </a:prstGeom>
          <a:noFill/>
          <a:ln>
            <a:noFill/>
          </a:ln>
        </p:spPr>
      </p:pic>
      <p:graphicFrame>
        <p:nvGraphicFramePr>
          <p:cNvPr id="7" name="Object 8"/>
          <p:cNvGraphicFramePr>
            <a:graphicFrameLocks noChangeAspect="1"/>
          </p:cNvGraphicFramePr>
          <p:nvPr>
            <p:extLst/>
          </p:nvPr>
        </p:nvGraphicFramePr>
        <p:xfrm>
          <a:off x="2219450" y="101640"/>
          <a:ext cx="1343881" cy="1343881"/>
        </p:xfrm>
        <a:graphic>
          <a:graphicData uri="http://schemas.openxmlformats.org/presentationml/2006/ole">
            <mc:AlternateContent xmlns:mc="http://schemas.openxmlformats.org/markup-compatibility/2006">
              <mc:Choice xmlns:v="urn:schemas-microsoft-com:vml" Requires="v">
                <p:oleObj spid="_x0000_s32821" r:id="rId6" imgW="5630061" imgH="5630061" progId="">
                  <p:embed/>
                </p:oleObj>
              </mc:Choice>
              <mc:Fallback>
                <p:oleObj r:id="rId6" imgW="5630061" imgH="5630061"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9450" y="101640"/>
                        <a:ext cx="1343881" cy="1343881"/>
                      </a:xfrm>
                      <a:prstGeom prst="rect">
                        <a:avLst/>
                      </a:prstGeom>
                      <a:noFill/>
                      <a:extLst/>
                    </p:spPr>
                  </p:pic>
                </p:oleObj>
              </mc:Fallback>
            </mc:AlternateContent>
          </a:graphicData>
        </a:graphic>
      </p:graphicFrame>
      <p:pic>
        <p:nvPicPr>
          <p:cNvPr id="1035" name="Picture 11" descr="https://twiplomacy.uxpassion.co/images/twitter/32956267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71212" y="69560"/>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5677" y="167324"/>
            <a:ext cx="2725208" cy="1474089"/>
          </a:xfrm>
          <a:prstGeom prst="rect">
            <a:avLst/>
          </a:prstGeom>
        </p:spPr>
      </p:pic>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Picture 10"/>
          <p:cNvPicPr>
            <a:picLocks noChangeAspect="1" noChangeArrowheads="1"/>
          </p:cNvPicPr>
          <p:nvPr/>
        </p:nvPicPr>
        <p:blipFill>
          <a:blip r:embed="rId10" cstate="print"/>
          <a:srcRect/>
          <a:stretch>
            <a:fillRect/>
          </a:stretch>
        </p:blipFill>
        <p:spPr bwMode="auto">
          <a:xfrm>
            <a:off x="1752041" y="2301309"/>
            <a:ext cx="8892480" cy="4436613"/>
          </a:xfrm>
          <a:prstGeom prst="rect">
            <a:avLst/>
          </a:prstGeom>
          <a:noFill/>
          <a:ln w="9525">
            <a:noFill/>
            <a:miter lim="800000"/>
            <a:headEnd/>
            <a:tailEnd/>
          </a:ln>
        </p:spPr>
      </p:pic>
      <p:sp>
        <p:nvSpPr>
          <p:cNvPr id="12" name="Rectangle 2"/>
          <p:cNvSpPr txBox="1">
            <a:spLocks/>
          </p:cNvSpPr>
          <p:nvPr/>
        </p:nvSpPr>
        <p:spPr>
          <a:xfrm>
            <a:off x="1196965" y="1570052"/>
            <a:ext cx="10002632" cy="725942"/>
          </a:xfrm>
          <a:prstGeom prst="rect">
            <a:avLst/>
          </a:prstGeom>
        </p:spPr>
        <p:txBody>
          <a:bodyPr vert="horz" lIns="45720" tIns="45720" rIns="4572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tr-TR" sz="2000" dirty="0">
                <a:solidFill>
                  <a:srgbClr val="002060"/>
                </a:solidFill>
              </a:rPr>
              <a:t>Üreticinin gerçek gücü  </a:t>
            </a:r>
          </a:p>
          <a:p>
            <a:pPr>
              <a:defRPr/>
            </a:pPr>
            <a:r>
              <a:rPr lang="tr-TR" sz="2000" dirty="0">
                <a:solidFill>
                  <a:srgbClr val="002060"/>
                </a:solidFill>
              </a:rPr>
              <a:t>işbirliğinin geliştirilmesi ve dayanışmanın güçlendirilmesine bağlıdır. </a:t>
            </a:r>
          </a:p>
        </p:txBody>
      </p:sp>
    </p:spTree>
    <p:extLst>
      <p:ext uri="{BB962C8B-B14F-4D97-AF65-F5344CB8AC3E}">
        <p14:creationId xmlns:p14="http://schemas.microsoft.com/office/powerpoint/2010/main" val="9740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4"/>
          <p:cNvSpPr>
            <a:spLocks noGrp="1"/>
          </p:cNvSpPr>
          <p:nvPr>
            <p:ph type="ctrTitle"/>
          </p:nvPr>
        </p:nvSpPr>
        <p:spPr>
          <a:xfrm>
            <a:off x="1" y="4797425"/>
            <a:ext cx="6144684" cy="865188"/>
          </a:xfrm>
        </p:spPr>
        <p:txBody>
          <a:bodyPr/>
          <a:lstStyle/>
          <a:p>
            <a:r>
              <a:rPr lang="en-US" sz="4000"/>
              <a:t>Thanks for listening  </a:t>
            </a:r>
          </a:p>
        </p:txBody>
      </p:sp>
      <p:sp>
        <p:nvSpPr>
          <p:cNvPr id="6" name="Subtitle 5"/>
          <p:cNvSpPr>
            <a:spLocks noGrp="1"/>
          </p:cNvSpPr>
          <p:nvPr>
            <p:ph type="subTitle" idx="1"/>
          </p:nvPr>
        </p:nvSpPr>
        <p:spPr>
          <a:xfrm>
            <a:off x="5135033" y="5589589"/>
            <a:ext cx="6995584" cy="1152525"/>
          </a:xfrm>
        </p:spPr>
        <p:txBody>
          <a:bodyPr/>
          <a:lstStyle/>
          <a:p>
            <a:pPr>
              <a:buFont typeface="Arial" pitchFamily="34" charset="0"/>
              <a:buNone/>
              <a:defRPr/>
            </a:pPr>
            <a:r>
              <a:rPr lang="en-US" dirty="0"/>
              <a:t>Questions, comments and suggestions are welcome</a:t>
            </a: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5889"/>
            <a:ext cx="12130617"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Dikdörtgen 15"/>
          <p:cNvSpPr>
            <a:spLocks noChangeArrowheads="1"/>
          </p:cNvSpPr>
          <p:nvPr/>
        </p:nvSpPr>
        <p:spPr bwMode="auto">
          <a:xfrm>
            <a:off x="8208434" y="4797425"/>
            <a:ext cx="24801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i="1"/>
              <a:t>Historic Peninsula, Istanbul</a:t>
            </a:r>
            <a:endParaRPr lang="en-US" sz="1600"/>
          </a:p>
        </p:txBody>
      </p:sp>
    </p:spTree>
    <p:extLst>
      <p:ext uri="{BB962C8B-B14F-4D97-AF65-F5344CB8AC3E}">
        <p14:creationId xmlns:p14="http://schemas.microsoft.com/office/powerpoint/2010/main" val="190532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56404" r:id="rId4" imgW="5630061" imgH="5630061" progId="">
                  <p:embed/>
                </p:oleObj>
              </mc:Choice>
              <mc:Fallback>
                <p:oleObj r:id="rId4" imgW="5630061" imgH="5630061" progId="">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sp>
        <p:nvSpPr>
          <p:cNvPr id="10" name="Unvan 1"/>
          <p:cNvSpPr>
            <a:spLocks noGrp="1"/>
          </p:cNvSpPr>
          <p:nvPr>
            <p:ph type="ctrTitle"/>
          </p:nvPr>
        </p:nvSpPr>
        <p:spPr>
          <a:xfrm>
            <a:off x="240627" y="2756773"/>
            <a:ext cx="11710746" cy="1541750"/>
          </a:xfrm>
        </p:spPr>
        <p:txBody>
          <a:bodyPr>
            <a:normAutofit/>
          </a:bodyPr>
          <a:lstStyle/>
          <a:p>
            <a:r>
              <a:rPr lang="tr-TR" sz="2700" b="1" dirty="0">
                <a:solidFill>
                  <a:srgbClr val="0070C0"/>
                </a:solidFill>
              </a:rPr>
              <a:t>www.icpcem.com</a:t>
            </a:r>
            <a:r>
              <a:rPr lang="tr-TR" sz="2700" dirty="0">
                <a:solidFill>
                  <a:schemeClr val="bg1"/>
                </a:solidFill>
              </a:rPr>
              <a:t/>
            </a:r>
            <a:br>
              <a:rPr lang="tr-TR" sz="2700" dirty="0">
                <a:solidFill>
                  <a:schemeClr val="bg1"/>
                </a:solidFill>
              </a:rPr>
            </a:br>
            <a:r>
              <a:rPr lang="az-Latn-AZ" sz="3600" b="1" dirty="0">
                <a:solidFill>
                  <a:srgbClr val="FF0000"/>
                </a:solidFill>
              </a:rPr>
              <a:t>“ </a:t>
            </a:r>
            <a:r>
              <a:rPr lang="tr-TR" sz="3600" b="1" dirty="0">
                <a:solidFill>
                  <a:srgbClr val="FF0000"/>
                </a:solidFill>
              </a:rPr>
              <a:t>İslam Ülkeleri Ürünleri Ortak Pazarı ve Ortak Ticaret Borsası</a:t>
            </a:r>
            <a:r>
              <a:rPr lang="az-Latn-AZ" sz="3600" b="1" dirty="0">
                <a:solidFill>
                  <a:srgbClr val="FF0000"/>
                </a:solidFill>
              </a:rPr>
              <a:t>” </a:t>
            </a:r>
            <a:r>
              <a:rPr lang="tr-TR" sz="2700" b="1" dirty="0">
                <a:solidFill>
                  <a:srgbClr val="002060"/>
                </a:solidFill>
              </a:rPr>
              <a:t> </a:t>
            </a:r>
            <a:br>
              <a:rPr lang="tr-TR" sz="2700" b="1" dirty="0">
                <a:solidFill>
                  <a:srgbClr val="002060"/>
                </a:solidFill>
              </a:rPr>
            </a:br>
            <a:r>
              <a:rPr lang="tr-TR" sz="3200" b="1" dirty="0">
                <a:solidFill>
                  <a:srgbClr val="002060"/>
                </a:solidFill>
              </a:rPr>
              <a:t>Uluslararası İşbirliği ve e-Ticaret </a:t>
            </a:r>
            <a:r>
              <a:rPr lang="tr-TR" sz="3200" b="1" dirty="0" err="1">
                <a:solidFill>
                  <a:srgbClr val="002060"/>
                </a:solidFill>
              </a:rPr>
              <a:t>Portalı</a:t>
            </a:r>
            <a:endParaRPr lang="tr-TR" sz="3200" b="1" dirty="0">
              <a:solidFill>
                <a:srgbClr val="002060"/>
              </a:solidFill>
            </a:endParaRPr>
          </a:p>
        </p:txBody>
      </p:sp>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descr="I:\TASARIMLAR-ESRA-27.10.2016\12.12.2016\Grafikler\photo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56405" name="Klip" r:id="rId10" imgW="3809524" imgH="2619048" progId="">
                  <p:embed/>
                </p:oleObj>
              </mc:Choice>
              <mc:Fallback>
                <p:oleObj name="Klip" r:id="rId10" imgW="3809524" imgH="2619048" progId="">
                  <p:embed/>
                  <p:pic>
                    <p:nvPicPr>
                      <p:cNvPr id="12" name="Nesne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3" name="Düz Bağlayıcı 2"/>
          <p:cNvCxnSpPr/>
          <p:nvPr/>
        </p:nvCxnSpPr>
        <p:spPr>
          <a:xfrm>
            <a:off x="406884" y="1668897"/>
            <a:ext cx="113261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Düz Bağlayıcı 7"/>
          <p:cNvCxnSpPr/>
          <p:nvPr/>
        </p:nvCxnSpPr>
        <p:spPr>
          <a:xfrm>
            <a:off x="509047" y="2882697"/>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3" name="Düz Bağlayıcı 12"/>
          <p:cNvCxnSpPr>
            <a:cxnSpLocks/>
          </p:cNvCxnSpPr>
          <p:nvPr/>
        </p:nvCxnSpPr>
        <p:spPr>
          <a:xfrm>
            <a:off x="339365" y="5199065"/>
            <a:ext cx="11481847"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Dikdörtgen 15"/>
          <p:cNvSpPr/>
          <p:nvPr/>
        </p:nvSpPr>
        <p:spPr>
          <a:xfrm>
            <a:off x="457965" y="1742747"/>
            <a:ext cx="11223977" cy="1107996"/>
          </a:xfrm>
          <a:prstGeom prst="rect">
            <a:avLst/>
          </a:prstGeom>
        </p:spPr>
        <p:txBody>
          <a:bodyPr wrap="square">
            <a:spAutoFit/>
          </a:bodyPr>
          <a:lstStyle/>
          <a:p>
            <a:pPr algn="ctr"/>
            <a:r>
              <a:rPr lang="az-Latn-AZ" sz="2200" dirty="0">
                <a:latin typeface="+mj-lt"/>
              </a:rPr>
              <a:t>“İslam İşbirliği Teşkilatı Üyesi Ülkelerdeki Küçük Ölçekli </a:t>
            </a:r>
            <a:r>
              <a:rPr lang="tr-TR" sz="2200" dirty="0">
                <a:latin typeface="+mj-lt"/>
              </a:rPr>
              <a:t>işletmeler, </a:t>
            </a:r>
            <a:r>
              <a:rPr lang="az-Latn-AZ" sz="2200" dirty="0">
                <a:latin typeface="+mj-lt"/>
              </a:rPr>
              <a:t>Aile Çiftçileri ve Kooperatifler</a:t>
            </a:r>
            <a:r>
              <a:rPr lang="tr-TR" sz="2200" dirty="0">
                <a:latin typeface="+mj-lt"/>
              </a:rPr>
              <a:t> </a:t>
            </a:r>
            <a:r>
              <a:rPr lang="az-Latn-AZ" sz="2200" dirty="0">
                <a:latin typeface="+mj-lt"/>
              </a:rPr>
              <a:t>Arasında</a:t>
            </a:r>
            <a:r>
              <a:rPr lang="tr-TR" sz="2200" dirty="0">
                <a:latin typeface="+mj-lt"/>
              </a:rPr>
              <a:t> </a:t>
            </a:r>
            <a:r>
              <a:rPr lang="az-Latn-AZ" sz="2200" dirty="0">
                <a:latin typeface="+mj-lt"/>
              </a:rPr>
              <a:t>Veri Tabanı, Ağ</a:t>
            </a:r>
            <a:r>
              <a:rPr lang="tr-TR" sz="2200" dirty="0">
                <a:latin typeface="+mj-lt"/>
              </a:rPr>
              <a:t> Bağlantısı</a:t>
            </a:r>
            <a:r>
              <a:rPr lang="az-Latn-AZ" sz="2200" dirty="0">
                <a:latin typeface="+mj-lt"/>
              </a:rPr>
              <a:t> ve Web Sayfasının Kurulması” </a:t>
            </a:r>
            <a:r>
              <a:rPr lang="tr-TR" sz="2200" dirty="0">
                <a:solidFill>
                  <a:srgbClr val="0070C0"/>
                </a:solidFill>
                <a:latin typeface="+mj-lt"/>
              </a:rPr>
              <a:t/>
            </a:r>
            <a:br>
              <a:rPr lang="tr-TR" sz="2200" dirty="0">
                <a:solidFill>
                  <a:srgbClr val="0070C0"/>
                </a:solidFill>
                <a:latin typeface="+mj-lt"/>
              </a:rPr>
            </a:br>
            <a:r>
              <a:rPr lang="tr-TR" sz="2200" dirty="0">
                <a:solidFill>
                  <a:schemeClr val="tx1">
                    <a:lumMod val="50000"/>
                    <a:lumOff val="50000"/>
                  </a:schemeClr>
                </a:solidFill>
                <a:latin typeface="+mj-lt"/>
              </a:rPr>
              <a:t>Projesi ve Proje Kapsamında Kurulan</a:t>
            </a:r>
            <a:endParaRPr lang="tr-TR" sz="2200" dirty="0">
              <a:latin typeface="+mj-lt"/>
            </a:endParaRPr>
          </a:p>
        </p:txBody>
      </p:sp>
      <p:pic>
        <p:nvPicPr>
          <p:cNvPr id="56324" name="Picture 4" descr="afganistan">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7465" y="5281622"/>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25" name="Picture 5" descr="fildisi_sahilleri">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4538" y="5281621"/>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descr="kuveyt">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21611" y="5281463"/>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27" name="Picture 7" descr="sierra_leon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64154" y="5281305"/>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28" name="Picture 8" descr="arnavutluk">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52293" y="5276496"/>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29" name="Picture 9" descr="filistin">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40433" y="5276496"/>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30" name="Picture 10" descr="libya">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91330" y="5276496"/>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31" name="Picture 11" descr="somali">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60048" y="5287282"/>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32" name="Picture 12" descr="azerbaycan">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26054" y="5275347"/>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33" name="Picture 13" descr="gabon">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14194" y="5275348"/>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34" name="Picture 14" descr="lubnan">
            <a:hlinkClick r:id="rId32"/>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986338" y="5275346"/>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35" name="Picture 15" descr="sudan">
            <a:hlinkClick r:id="rId34"/>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470018" y="5274737"/>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36" name="Picture 16" descr="bahreny_kralligi">
            <a:hlinkClick r:id="rId36"/>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861055" y="5281305"/>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37" name="Picture 17" descr="gambiya">
            <a:hlinkClick r:id="rId38"/>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364491" y="5274736"/>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38" name="Picture 18" descr="maldivler">
            <a:hlinkClick r:id="rId40"/>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855849" y="5273250"/>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39" name="Picture 19" descr="surinam">
            <a:hlinkClick r:id="rId42"/>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361644" y="5273249"/>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40" name="Picture 20" descr="banglades">
            <a:hlinkClick r:id="rId44"/>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875165" y="5272640"/>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41" name="Picture 21" descr="gine">
            <a:hlinkClick r:id="rId46"/>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380960" y="5272031"/>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42" name="Picture 22" descr="malezya">
            <a:hlinkClick r:id="rId48"/>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8866182" y="5281305"/>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43" name="Picture 23" descr="sudi_arabistan">
            <a:hlinkClick r:id="rId50"/>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9319129" y="5272030"/>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44" name="Picture 24" descr="benin">
            <a:hlinkClick r:id="rId52"/>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9805069" y="5272030"/>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45" name="Picture 25" descr="gine_bisau">
            <a:hlinkClick r:id="rId54"/>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0288750" y="5272029"/>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46" name="Picture 26" descr="mali">
            <a:hlinkClick r:id="rId56"/>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0786005" y="5281305"/>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47" name="Picture 27" descr="tacikistan">
            <a:hlinkClick r:id="rId58"/>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1274395" y="5281305"/>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48" name="Picture 28" descr="birlesik_arap_ emirlikleri">
            <a:hlinkClick r:id="rId60"/>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53030" y="5592474"/>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49" name="Picture 29" descr="guyana">
            <a:hlinkClick r:id="rId62"/>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763795" y="5591326"/>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50" name="Picture 30" descr="misir">
            <a:hlinkClick r:id="rId64"/>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221611" y="5582134"/>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51" name="Picture 31" descr="togo">
            <a:hlinkClick r:id="rId66"/>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679427" y="5576835"/>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52" name="Picture 32" descr="buriney">
            <a:hlinkClick r:id="rId68"/>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152293" y="5563061"/>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53" name="Picture 33" descr="irak">
            <a:hlinkClick r:id="rId70"/>
          </p:cNvPr>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2640433" y="5591325"/>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54" name="Picture 34" descr="moritanya">
            <a:hlinkClick r:id="rId72"/>
          </p:cNvPr>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3087636" y="5591324"/>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55" name="Picture 35" descr="tunus">
            <a:hlinkClick r:id="rId74"/>
          </p:cNvPr>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3571115" y="5592474"/>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56" name="Picture 36" descr="Burkino-faso">
            <a:hlinkClick r:id="rId76"/>
          </p:cNvPr>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026054" y="5591323"/>
            <a:ext cx="3810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56357" name="Picture 37" descr="iran">
            <a:hlinkClick r:id="rId78"/>
          </p:cNvPr>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4517071" y="5589172"/>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58" name="Picture 38" descr="mozambik">
            <a:hlinkClick r:id="rId80"/>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4986338" y="5576835"/>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59" name="Picture 39" descr="turkiye">
            <a:hlinkClick r:id="rId82"/>
          </p:cNvPr>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5480159" y="5583454"/>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60" name="Picture 40" descr="cezayir">
            <a:hlinkClick r:id="rId84"/>
          </p:cNvPr>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6020561" y="5559957"/>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61" name="Picture 41" descr="kamerun">
            <a:hlinkClick r:id="rId86"/>
          </p:cNvPr>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383715" y="5546013"/>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62" name="Picture 42" descr="nijer">
            <a:hlinkClick r:id="rId88"/>
          </p:cNvPr>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838950" y="5546013"/>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63" name="Picture 43" descr="turkmenistan">
            <a:hlinkClick r:id="rId90"/>
          </p:cNvPr>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7361644" y="5556763"/>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64" name="Picture 44" descr="cibuti">
            <a:hlinkClick r:id="rId92"/>
          </p:cNvPr>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7866063" y="5546013"/>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65" name="Picture 45" descr="katar">
            <a:hlinkClick r:id="rId94"/>
          </p:cNvPr>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8364146" y="5546268"/>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66" name="Picture 46" descr="nijerya">
            <a:hlinkClick r:id="rId96"/>
          </p:cNvPr>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8836760" y="5544016"/>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67" name="Picture 47" descr="uganda">
            <a:hlinkClick r:id="rId98"/>
          </p:cNvPr>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9330581" y="5544016"/>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68" name="Picture 48" descr="cad">
            <a:hlinkClick r:id="rId100"/>
          </p:cNvPr>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9805069" y="5544016"/>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69" name="Picture 49" descr="kazakistan">
            <a:hlinkClick r:id="rId102"/>
          </p:cNvPr>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10313440" y="5546195"/>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70" name="Picture 50" descr="oman">
            <a:hlinkClick r:id="rId104"/>
          </p:cNvPr>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10805911" y="5546772"/>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71" name="Picture 51" descr="ozbekistan">
            <a:hlinkClick r:id="rId106"/>
          </p:cNvPr>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11274395" y="5544016"/>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72" name="Picture 52" descr="endonezya">
            <a:hlinkClick r:id="rId108"/>
          </p:cNvPr>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264348" y="5903326"/>
            <a:ext cx="369682" cy="203325"/>
          </a:xfrm>
          <a:prstGeom prst="rect">
            <a:avLst/>
          </a:prstGeom>
          <a:noFill/>
          <a:extLst>
            <a:ext uri="{909E8E84-426E-40DD-AFC4-6F175D3DCCD1}">
              <a14:hiddenFill xmlns:a14="http://schemas.microsoft.com/office/drawing/2010/main">
                <a:solidFill>
                  <a:srgbClr val="FFFFFF"/>
                </a:solidFill>
              </a14:hiddenFill>
            </a:ext>
          </a:extLst>
        </p:spPr>
      </p:pic>
      <p:pic>
        <p:nvPicPr>
          <p:cNvPr id="56373" name="Picture 53" descr="kirgizistan">
            <a:hlinkClick r:id="rId110"/>
          </p:cNvPr>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763795" y="5900370"/>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74" name="Picture 54" descr="pakistan">
            <a:hlinkClick r:id="rId112"/>
          </p:cNvPr>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1180797" y="5882805"/>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75" name="Picture 55" descr="urdun">
            <a:hlinkClick r:id="rId114"/>
          </p:cNvPr>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1636978" y="5890058"/>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76" name="Picture 56" descr="fas">
            <a:hlinkClick r:id="rId116"/>
          </p:cNvPr>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2152293" y="5890792"/>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77" name="Picture 57" descr="komorlar">
            <a:hlinkClick r:id="rId118"/>
          </p:cNvPr>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2640433" y="5882805"/>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78" name="Picture 58" descr="senegal">
            <a:hlinkClick r:id="rId120"/>
          </p:cNvPr>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3069525" y="5878305"/>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79" name="Picture 59" descr="yemen">
            <a:hlinkClick r:id="rId122"/>
          </p:cNvPr>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3571115" y="5900213"/>
            <a:ext cx="3810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56383" name="Picture 63" descr="Bosna-Hersek"/>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4045104" y="5894828"/>
            <a:ext cx="3619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56385" name="Picture 65" descr="Kibris"/>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5480159" y="5878305"/>
            <a:ext cx="3619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56387" name="Picture 67" descr="Tayland"/>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4535162" y="5903877"/>
            <a:ext cx="3619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56389" name="Picture 69" descr="Orta-Afrika-Cumhuriyeti"/>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4985885" y="5892558"/>
            <a:ext cx="361950"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03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ext uri="{D42A27DB-BD31-4B8C-83A1-F6EECF244321}">
                <p14:modId xmlns:p14="http://schemas.microsoft.com/office/powerpoint/2010/main" val="3838494575"/>
              </p:ext>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33832" r:id="rId4" imgW="5630061" imgH="5630061" progId="">
                  <p:embed/>
                </p:oleObj>
              </mc:Choice>
              <mc:Fallback>
                <p:oleObj r:id="rId4" imgW="5630061" imgH="5630061" progId="">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descr="I:\TASARIMLAR-ESRA-27.10.2016\12.12.2016\Grafikler\photo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ext uri="{D42A27DB-BD31-4B8C-83A1-F6EECF244321}">
                <p14:modId xmlns:p14="http://schemas.microsoft.com/office/powerpoint/2010/main" val="1024565564"/>
              </p:ext>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33833" name="Klip" r:id="rId10" imgW="3809524" imgH="2619048" progId="">
                  <p:embed/>
                </p:oleObj>
              </mc:Choice>
              <mc:Fallback>
                <p:oleObj name="Klip" r:id="rId10" imgW="3809524" imgH="2619048" progId="">
                  <p:embed/>
                  <p:pic>
                    <p:nvPicPr>
                      <p:cNvPr id="12" name="Nesne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8" name="Düz Bağlayıcı 7"/>
          <p:cNvCxnSpPr/>
          <p:nvPr/>
        </p:nvCxnSpPr>
        <p:spPr>
          <a:xfrm>
            <a:off x="406883" y="1659822"/>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8" name="Unvan 1"/>
          <p:cNvSpPr>
            <a:spLocks noGrp="1"/>
          </p:cNvSpPr>
          <p:nvPr>
            <p:ph type="ctrTitle"/>
          </p:nvPr>
        </p:nvSpPr>
        <p:spPr>
          <a:xfrm>
            <a:off x="350363" y="1880860"/>
            <a:ext cx="11491273" cy="2483565"/>
          </a:xfrm>
        </p:spPr>
        <p:txBody>
          <a:bodyPr>
            <a:normAutofit/>
          </a:bodyPr>
          <a:lstStyle/>
          <a:p>
            <a:pPr algn="just"/>
            <a:r>
              <a:rPr lang="az-Latn-AZ" sz="2400" dirty="0">
                <a:solidFill>
                  <a:srgbClr val="002060"/>
                </a:solidFill>
              </a:rPr>
              <a:t>Başkanlığı Sayın Cumhurbaşkanımız tarafından deruhte edilen İslam İşbirliği Teşkilatı, Ekonomik ve Ticari İşbirliği Daimi Komitesi’nin (İSEDAK) açmış olduğu proje </a:t>
            </a:r>
            <a:r>
              <a:rPr lang="az-Latn-AZ" sz="2400" dirty="0">
                <a:solidFill>
                  <a:srgbClr val="002060"/>
                </a:solidFill>
                <a:latin typeface="+mn-lt"/>
              </a:rPr>
              <a:t>yarışmasına</a:t>
            </a:r>
            <a:r>
              <a:rPr lang="az-Latn-AZ" sz="2400" dirty="0">
                <a:solidFill>
                  <a:srgbClr val="002060"/>
                </a:solidFill>
              </a:rPr>
              <a:t> Türkiye Cumhuriyeti Gıda Tarım ve Hayvancılık Bakanlığı adına Tarım Reformu Genel Müdürlüğümüz tarafından sunulan</a:t>
            </a:r>
            <a:r>
              <a:rPr lang="tr-TR" sz="2400" dirty="0">
                <a:solidFill>
                  <a:srgbClr val="002060"/>
                </a:solidFill>
              </a:rPr>
              <a:t> </a:t>
            </a:r>
            <a:r>
              <a:rPr lang="az-Latn-AZ" sz="2400" dirty="0">
                <a:solidFill>
                  <a:srgbClr val="002060"/>
                </a:solidFill>
              </a:rPr>
              <a:t>“İslam İşbirliği Teşkilatı Üyesi Ülkelerdeki Küçük Ölçekli </a:t>
            </a:r>
            <a:r>
              <a:rPr lang="tr-TR" sz="2400" dirty="0">
                <a:solidFill>
                  <a:srgbClr val="002060"/>
                </a:solidFill>
              </a:rPr>
              <a:t>İşletmeler, </a:t>
            </a:r>
            <a:r>
              <a:rPr lang="az-Latn-AZ" sz="2400" dirty="0">
                <a:solidFill>
                  <a:srgbClr val="002060"/>
                </a:solidFill>
              </a:rPr>
              <a:t>Aile Çiftçileri ve Kooperatifler Arasında Veri Tabanı, Bilgi Ağı ve Web Sayfasının Kurulması” isimli proje</a:t>
            </a:r>
            <a:r>
              <a:rPr lang="tr-TR" sz="2400" dirty="0">
                <a:solidFill>
                  <a:srgbClr val="002060"/>
                </a:solidFill>
              </a:rPr>
              <a:t>,</a:t>
            </a:r>
            <a:r>
              <a:rPr lang="az-Latn-AZ" sz="2400" dirty="0">
                <a:solidFill>
                  <a:srgbClr val="002060"/>
                </a:solidFill>
              </a:rPr>
              <a:t> İSEDAK ülkeleri arasinda tarım sektöründe bugüne kadar </a:t>
            </a:r>
            <a:r>
              <a:rPr lang="tr-TR" sz="2400" dirty="0">
                <a:solidFill>
                  <a:srgbClr val="002060"/>
                </a:solidFill>
              </a:rPr>
              <a:t>Türkiye adına </a:t>
            </a:r>
            <a:r>
              <a:rPr lang="az-Latn-AZ" sz="2400" dirty="0">
                <a:solidFill>
                  <a:srgbClr val="002060"/>
                </a:solidFill>
              </a:rPr>
              <a:t>yarışmayı kazanan ilk proje</a:t>
            </a:r>
            <a:r>
              <a:rPr lang="tr-TR" sz="2400" dirty="0">
                <a:solidFill>
                  <a:srgbClr val="002060"/>
                </a:solidFill>
              </a:rPr>
              <a:t> olma özelliğindedir. </a:t>
            </a:r>
            <a:endParaRPr lang="tr-TR" sz="2700" b="1" dirty="0">
              <a:solidFill>
                <a:srgbClr val="002060"/>
              </a:solidFill>
            </a:endParaRPr>
          </a:p>
        </p:txBody>
      </p:sp>
    </p:spTree>
    <p:extLst>
      <p:ext uri="{BB962C8B-B14F-4D97-AF65-F5344CB8AC3E}">
        <p14:creationId xmlns:p14="http://schemas.microsoft.com/office/powerpoint/2010/main" val="257406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50210" r:id="rId4" imgW="5630061" imgH="5630061" progId="">
                  <p:embed/>
                </p:oleObj>
              </mc:Choice>
              <mc:Fallback>
                <p:oleObj r:id="rId4" imgW="5630061" imgH="5630061" progId="">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descr="I:\TASARIMLAR-ESRA-27.10.2016\12.12.2016\Grafikler\photo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50211" name="Klip" r:id="rId10" imgW="3809524" imgH="2619048" progId="">
                  <p:embed/>
                </p:oleObj>
              </mc:Choice>
              <mc:Fallback>
                <p:oleObj name="Klip" r:id="rId10" imgW="3809524" imgH="2619048" progId="">
                  <p:embed/>
                  <p:pic>
                    <p:nvPicPr>
                      <p:cNvPr id="12" name="Nesne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8" name="Düz Bağlayıcı 7"/>
          <p:cNvCxnSpPr/>
          <p:nvPr/>
        </p:nvCxnSpPr>
        <p:spPr>
          <a:xfrm>
            <a:off x="406883" y="1659822"/>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8" name="Unvan 1"/>
          <p:cNvSpPr>
            <a:spLocks noGrp="1"/>
          </p:cNvSpPr>
          <p:nvPr>
            <p:ph type="ctrTitle"/>
          </p:nvPr>
        </p:nvSpPr>
        <p:spPr>
          <a:xfrm>
            <a:off x="317328" y="1761899"/>
            <a:ext cx="11491273" cy="4883998"/>
          </a:xfrm>
        </p:spPr>
        <p:txBody>
          <a:bodyPr>
            <a:normAutofit fontScale="90000"/>
          </a:bodyPr>
          <a:lstStyle/>
          <a:p>
            <a:pPr algn="l"/>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Projenin başlıca gerekçesini günümüz rekabetçi piyasa koşulları oluşturmaktadır. </a:t>
            </a:r>
            <a:r>
              <a:rPr lang="tr-TR" sz="2700" dirty="0">
                <a:solidFill>
                  <a:srgbClr val="002060"/>
                </a:solidFill>
              </a:rPr>
              <a:t>Dünya nüfusunun hızla artmasına paralel olarak gıda ihtiyacının karşılanması tarım sektörünü içinde yaşadığımız yüzyılın en stratejik sektörü haline getirmiştir. </a:t>
            </a:r>
            <a:br>
              <a:rPr lang="tr-TR" sz="2700" dirty="0">
                <a:solidFill>
                  <a:srgbClr val="002060"/>
                </a:solidFill>
              </a:rPr>
            </a:br>
            <a:r>
              <a:rPr lang="tr-TR" sz="2700" dirty="0">
                <a:solidFill>
                  <a:srgbClr val="002060"/>
                </a:solidFill>
              </a:rPr>
              <a:t/>
            </a:r>
            <a:br>
              <a:rPr lang="tr-TR" sz="2700" dirty="0">
                <a:solidFill>
                  <a:srgbClr val="002060"/>
                </a:solidFill>
              </a:rPr>
            </a:br>
            <a:r>
              <a:rPr lang="tr-TR" sz="2700" dirty="0">
                <a:solidFill>
                  <a:srgbClr val="002060"/>
                </a:solidFill>
              </a:rPr>
              <a:t>Tarım sektöründeki yüksek katma değer, istihdam, diğer sektörlere hammadde temini, milli gelir ve ihracattaki payı, tarım sektörünün sosyoekonomik açıdan sahip olduğu önemi daha da artırmaktadır. </a:t>
            </a:r>
            <a:br>
              <a:rPr lang="tr-TR" sz="2700" dirty="0">
                <a:solidFill>
                  <a:srgbClr val="002060"/>
                </a:solidFill>
              </a:rPr>
            </a:br>
            <a:r>
              <a:rPr lang="tr-TR" sz="2700" dirty="0">
                <a:solidFill>
                  <a:srgbClr val="002060"/>
                </a:solidFill>
              </a:rPr>
              <a:t/>
            </a:r>
            <a:br>
              <a:rPr lang="tr-TR" sz="2700" dirty="0">
                <a:solidFill>
                  <a:srgbClr val="002060"/>
                </a:solidFill>
              </a:rPr>
            </a:br>
            <a:r>
              <a:rPr lang="tr-TR" sz="2700" dirty="0">
                <a:solidFill>
                  <a:srgbClr val="002060"/>
                </a:solidFill>
              </a:rPr>
              <a:t>Sektörün geniş bir etki alanına sahip olması nedeniyle, tarım politikaları, ülkelerin; siyasal, ekonomik ve sosyal politikalarının önemli bir unsurunu oluşturmaktadır. </a:t>
            </a:r>
            <a:br>
              <a:rPr lang="tr-TR" sz="2700" dirty="0">
                <a:solidFill>
                  <a:srgbClr val="002060"/>
                </a:solidFill>
              </a:rPr>
            </a:br>
            <a:r>
              <a:rPr lang="tr-TR" sz="2700" dirty="0">
                <a:solidFill>
                  <a:srgbClr val="002060"/>
                </a:solidFill>
              </a:rPr>
              <a:t/>
            </a:r>
            <a:br>
              <a:rPr lang="tr-TR" sz="2700" dirty="0">
                <a:solidFill>
                  <a:srgbClr val="002060"/>
                </a:solidFill>
              </a:rPr>
            </a:br>
            <a:r>
              <a:rPr lang="tr-TR" sz="2700" dirty="0">
                <a:solidFill>
                  <a:srgbClr val="002060"/>
                </a:solidFill>
              </a:rPr>
              <a:t>Tarım sektörünün gücü; gıda ihtiyacının karşılanması yanı sıra günümüz koşullarında sektörün ihracattaki payının korunması ve artırılması ile kırsal nüfusun yerinde istihdamının sağlanmasına bağlıdır. Bu ise Kırsal nüfusun büyük çoğunluğunu oluşturan küçük ölçekli işletmeler ve aile çiftçilerinin sürdürülebilir yeterli gelire sahip olması ile mümkündür. </a:t>
            </a:r>
          </a:p>
        </p:txBody>
      </p:sp>
    </p:spTree>
    <p:extLst>
      <p:ext uri="{BB962C8B-B14F-4D97-AF65-F5344CB8AC3E}">
        <p14:creationId xmlns:p14="http://schemas.microsoft.com/office/powerpoint/2010/main" val="352168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51234" r:id="rId4" imgW="5630061" imgH="5630061" progId="">
                  <p:embed/>
                </p:oleObj>
              </mc:Choice>
              <mc:Fallback>
                <p:oleObj r:id="rId4" imgW="5630061" imgH="5630061" progId="">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descr="I:\TASARIMLAR-ESRA-27.10.2016\12.12.2016\Grafikler\photo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51235" name="Klip" r:id="rId10" imgW="3809524" imgH="2619048" progId="">
                  <p:embed/>
                </p:oleObj>
              </mc:Choice>
              <mc:Fallback>
                <p:oleObj name="Klip" r:id="rId10" imgW="3809524" imgH="2619048" progId="">
                  <p:embed/>
                  <p:pic>
                    <p:nvPicPr>
                      <p:cNvPr id="12" name="Nesne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8" name="Düz Bağlayıcı 7"/>
          <p:cNvCxnSpPr/>
          <p:nvPr/>
        </p:nvCxnSpPr>
        <p:spPr>
          <a:xfrm>
            <a:off x="406883" y="1659822"/>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8" name="Unvan 1"/>
          <p:cNvSpPr>
            <a:spLocks noGrp="1"/>
          </p:cNvSpPr>
          <p:nvPr>
            <p:ph type="ctrTitle"/>
          </p:nvPr>
        </p:nvSpPr>
        <p:spPr>
          <a:xfrm>
            <a:off x="317328" y="1803400"/>
            <a:ext cx="11491273" cy="3961809"/>
          </a:xfrm>
        </p:spPr>
        <p:txBody>
          <a:bodyPr>
            <a:normAutofit fontScale="90000"/>
          </a:bodyPr>
          <a:lstStyle/>
          <a:p>
            <a:pPr algn="l"/>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700" dirty="0">
                <a:solidFill>
                  <a:srgbClr val="002060"/>
                </a:solidFill>
              </a:rPr>
              <a:t>İklimsel özellikleri ve coğrafyası tarıma uygun olan ülkelerde bile kırsal nüfusun kente göçünün en büyük nedenleri arasında küçük ölçekli işletmeler ve aile çiftçilerinin sürdürülebilir yeterli gelire sahip olamaması yer almaktadır. </a:t>
            </a:r>
            <a:br>
              <a:rPr lang="tr-TR" sz="2700" dirty="0">
                <a:solidFill>
                  <a:srgbClr val="002060"/>
                </a:solidFill>
              </a:rPr>
            </a:br>
            <a:r>
              <a:rPr lang="tr-TR" sz="2700" dirty="0">
                <a:solidFill>
                  <a:srgbClr val="002060"/>
                </a:solidFill>
              </a:rPr>
              <a:t/>
            </a:r>
            <a:br>
              <a:rPr lang="tr-TR" sz="2700" dirty="0">
                <a:solidFill>
                  <a:srgbClr val="002060"/>
                </a:solidFill>
              </a:rPr>
            </a:br>
            <a:r>
              <a:rPr lang="tr-TR" sz="2700" dirty="0">
                <a:solidFill>
                  <a:srgbClr val="002060"/>
                </a:solidFill>
              </a:rPr>
              <a:t>Bunun birçok nedeni olmakla birlikte en önemli nedenler arasında değer zinciri içerisinde üreticiden tüketiciye kadar birçok aracının olması, ürünün son satış fiyatından üreticinin hak ettiği payı alamaması gelmektedir. </a:t>
            </a:r>
            <a:br>
              <a:rPr lang="tr-TR" sz="2700" dirty="0">
                <a:solidFill>
                  <a:srgbClr val="002060"/>
                </a:solidFill>
              </a:rPr>
            </a:br>
            <a:r>
              <a:rPr lang="tr-TR" sz="2700" dirty="0">
                <a:solidFill>
                  <a:srgbClr val="002060"/>
                </a:solidFill>
              </a:rPr>
              <a:t/>
            </a:r>
            <a:br>
              <a:rPr lang="tr-TR" sz="2700" dirty="0">
                <a:solidFill>
                  <a:srgbClr val="002060"/>
                </a:solidFill>
              </a:rPr>
            </a:br>
            <a:r>
              <a:rPr lang="tr-TR" sz="2700" dirty="0">
                <a:solidFill>
                  <a:srgbClr val="002060"/>
                </a:solidFill>
              </a:rPr>
              <a:t>Üreticinin tüketiciye veya son satıcıya doğrudan ulaştığı koşullarda gerek üreticiler gerekse tüketiciler kazançlı çıkmakta, böylece üreticiler için sürdürülebilir yeterli gelir sağlanmasının </a:t>
            </a:r>
            <a:r>
              <a:rPr lang="tr-TR" sz="2700" dirty="0" err="1">
                <a:solidFill>
                  <a:srgbClr val="002060"/>
                </a:solidFill>
              </a:rPr>
              <a:t>yanısıra</a:t>
            </a:r>
            <a:r>
              <a:rPr lang="tr-TR" sz="2700" dirty="0">
                <a:solidFill>
                  <a:srgbClr val="002060"/>
                </a:solidFill>
              </a:rPr>
              <a:t> teknolojiye, bilgiye ve kapasite geliştirmeye dolayısıyla üretimde artışa da imkan sağlanmaktadır.</a:t>
            </a:r>
          </a:p>
        </p:txBody>
      </p:sp>
    </p:spTree>
    <p:extLst>
      <p:ext uri="{BB962C8B-B14F-4D97-AF65-F5344CB8AC3E}">
        <p14:creationId xmlns:p14="http://schemas.microsoft.com/office/powerpoint/2010/main" val="172090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34858" r:id="rId4" imgW="5630061" imgH="5630061" progId="">
                  <p:embed/>
                </p:oleObj>
              </mc:Choice>
              <mc:Fallback>
                <p:oleObj r:id="rId4" imgW="5630061" imgH="5630061" progId="">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descr="I:\TASARIMLAR-ESRA-27.10.2016\12.12.2016\Grafikler\photo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34859" name="Klip" r:id="rId10" imgW="3809524" imgH="2619048" progId="">
                  <p:embed/>
                </p:oleObj>
              </mc:Choice>
              <mc:Fallback>
                <p:oleObj name="Klip" r:id="rId10" imgW="3809524" imgH="2619048" progId="">
                  <p:embed/>
                  <p:pic>
                    <p:nvPicPr>
                      <p:cNvPr id="12" name="Nesne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8" name="Düz Bağlayıcı 7"/>
          <p:cNvCxnSpPr/>
          <p:nvPr/>
        </p:nvCxnSpPr>
        <p:spPr>
          <a:xfrm>
            <a:off x="406883" y="1659822"/>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8" name="Unvan 1"/>
          <p:cNvSpPr>
            <a:spLocks noGrp="1"/>
          </p:cNvSpPr>
          <p:nvPr>
            <p:ph type="ctrTitle"/>
          </p:nvPr>
        </p:nvSpPr>
        <p:spPr>
          <a:xfrm>
            <a:off x="406883" y="1978336"/>
            <a:ext cx="11491273" cy="3245210"/>
          </a:xfrm>
        </p:spPr>
        <p:txBody>
          <a:bodyPr>
            <a:normAutofit fontScale="90000"/>
          </a:bodyPr>
          <a:lstStyle/>
          <a:p>
            <a:pPr algn="l"/>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az-Latn-AZ" sz="2700" dirty="0">
                <a:solidFill>
                  <a:srgbClr val="002060"/>
                </a:solidFill>
              </a:rPr>
              <a:t>Hızla küreselleşen ve rekabetin hızla arttığı dünyamızda mevcut piyasa koşullarında güçlü olmanın yolu işbirliğinden geçmektedir.</a:t>
            </a:r>
            <a:r>
              <a:rPr lang="tr-TR" sz="2700" dirty="0">
                <a:solidFill>
                  <a:srgbClr val="002060"/>
                </a:solidFill>
              </a:rPr>
              <a:t/>
            </a:r>
            <a:br>
              <a:rPr lang="tr-TR" sz="2700" dirty="0">
                <a:solidFill>
                  <a:srgbClr val="002060"/>
                </a:solidFill>
              </a:rPr>
            </a:br>
            <a:r>
              <a:rPr lang="tr-TR" sz="2700" dirty="0">
                <a:solidFill>
                  <a:srgbClr val="002060"/>
                </a:solidFill>
              </a:rPr>
              <a:t/>
            </a:r>
            <a:br>
              <a:rPr lang="tr-TR" sz="2700" dirty="0">
                <a:solidFill>
                  <a:srgbClr val="002060"/>
                </a:solidFill>
              </a:rPr>
            </a:br>
            <a:r>
              <a:rPr lang="tr-TR" sz="2700" dirty="0">
                <a:solidFill>
                  <a:srgbClr val="002060"/>
                </a:solidFill>
              </a:rPr>
              <a:t>T</a:t>
            </a:r>
            <a:r>
              <a:rPr lang="az-Latn-AZ" sz="2700" dirty="0">
                <a:solidFill>
                  <a:srgbClr val="002060"/>
                </a:solidFill>
              </a:rPr>
              <a:t>arımsal üretimde ve gıda arzında sürdürülebilir rekabetçi bir yapıya sahip olmak</a:t>
            </a:r>
            <a:r>
              <a:rPr lang="tr-TR" sz="2700" dirty="0">
                <a:solidFill>
                  <a:srgbClr val="002060"/>
                </a:solidFill>
              </a:rPr>
              <a:t>;</a:t>
            </a:r>
            <a:r>
              <a:rPr lang="az-Latn-AZ" sz="2700" dirty="0">
                <a:solidFill>
                  <a:srgbClr val="002060"/>
                </a:solidFill>
              </a:rPr>
              <a:t> küçük ölçekli </a:t>
            </a:r>
            <a:r>
              <a:rPr lang="tr-TR" sz="2700" dirty="0" err="1">
                <a:solidFill>
                  <a:srgbClr val="002060"/>
                </a:solidFill>
              </a:rPr>
              <a:t>işletmele</a:t>
            </a:r>
            <a:r>
              <a:rPr lang="az-Latn-AZ" sz="2700" dirty="0">
                <a:solidFill>
                  <a:srgbClr val="002060"/>
                </a:solidFill>
              </a:rPr>
              <a:t>r ile aile çiftçilerinin kurduğu kooperatifler ve gelirini üretici olan ortaklarıyla paylaşan örgütler</a:t>
            </a:r>
            <a:r>
              <a:rPr lang="tr-TR" sz="2700" dirty="0">
                <a:solidFill>
                  <a:srgbClr val="002060"/>
                </a:solidFill>
              </a:rPr>
              <a:t> için </a:t>
            </a:r>
            <a:r>
              <a:rPr lang="az-Latn-AZ" sz="2700" dirty="0">
                <a:solidFill>
                  <a:srgbClr val="002060"/>
                </a:solidFill>
              </a:rPr>
              <a:t>vazgeçilmez gerekliliklerdendir.</a:t>
            </a:r>
            <a:r>
              <a:rPr lang="tr-TR" sz="2700" dirty="0">
                <a:solidFill>
                  <a:srgbClr val="002060"/>
                </a:solidFill>
              </a:rPr>
              <a:t/>
            </a:r>
            <a:br>
              <a:rPr lang="tr-TR" sz="2700" dirty="0">
                <a:solidFill>
                  <a:srgbClr val="002060"/>
                </a:solidFill>
              </a:rPr>
            </a:br>
            <a:r>
              <a:rPr lang="tr-TR" sz="2700" dirty="0">
                <a:solidFill>
                  <a:srgbClr val="002060"/>
                </a:solidFill>
              </a:rPr>
              <a:t/>
            </a:r>
            <a:br>
              <a:rPr lang="tr-TR" sz="2700" dirty="0">
                <a:solidFill>
                  <a:srgbClr val="002060"/>
                </a:solidFill>
              </a:rPr>
            </a:br>
            <a:r>
              <a:rPr lang="tr-TR" sz="2700" dirty="0">
                <a:solidFill>
                  <a:srgbClr val="002060"/>
                </a:solidFill>
              </a:rPr>
              <a:t>Dünyanın birçok ülkesinde olduğu gibi Afrika Ülkelerinde de </a:t>
            </a:r>
            <a:r>
              <a:rPr lang="az-Latn-AZ" sz="2700" dirty="0">
                <a:solidFill>
                  <a:srgbClr val="002060"/>
                </a:solidFill>
              </a:rPr>
              <a:t>tarımsal kooperatifler üretici örgütleri</a:t>
            </a:r>
            <a:r>
              <a:rPr lang="tr-TR" sz="2700" dirty="0">
                <a:solidFill>
                  <a:srgbClr val="002060"/>
                </a:solidFill>
              </a:rPr>
              <a:t>, küçük ölçekli işletmeler</a:t>
            </a:r>
            <a:r>
              <a:rPr lang="az-Latn-AZ" sz="2700" dirty="0">
                <a:solidFill>
                  <a:srgbClr val="002060"/>
                </a:solidFill>
              </a:rPr>
              <a:t> iç ve dış pazarlarda birbirlerini yeterince tanımamakta ve bundan dolayı birlikte iş yapma fırsatlarına yeterince sahip olamamaktadırlar.</a:t>
            </a:r>
            <a:endParaRPr lang="tr-TR" sz="2700" dirty="0">
              <a:solidFill>
                <a:srgbClr val="002060"/>
              </a:solidFill>
            </a:endParaRPr>
          </a:p>
        </p:txBody>
      </p:sp>
    </p:spTree>
    <p:extLst>
      <p:ext uri="{BB962C8B-B14F-4D97-AF65-F5344CB8AC3E}">
        <p14:creationId xmlns:p14="http://schemas.microsoft.com/office/powerpoint/2010/main" val="326235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35874" r:id="rId4" imgW="5630061" imgH="5630061" progId="">
                  <p:embed/>
                </p:oleObj>
              </mc:Choice>
              <mc:Fallback>
                <p:oleObj r:id="rId4" imgW="5630061" imgH="5630061" progId="">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descr="I:\TASARIMLAR-ESRA-27.10.2016\12.12.2016\Grafikler\photo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35875" name="Klip" r:id="rId10" imgW="3809524" imgH="2619048" progId="">
                  <p:embed/>
                </p:oleObj>
              </mc:Choice>
              <mc:Fallback>
                <p:oleObj name="Klip" r:id="rId10" imgW="3809524" imgH="2619048" progId="">
                  <p:embed/>
                  <p:pic>
                    <p:nvPicPr>
                      <p:cNvPr id="12" name="Nesne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8" name="Düz Bağlayıcı 7"/>
          <p:cNvCxnSpPr/>
          <p:nvPr/>
        </p:nvCxnSpPr>
        <p:spPr>
          <a:xfrm>
            <a:off x="406883" y="1659822"/>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8" name="Unvan 1"/>
          <p:cNvSpPr>
            <a:spLocks noGrp="1"/>
          </p:cNvSpPr>
          <p:nvPr>
            <p:ph type="ctrTitle"/>
          </p:nvPr>
        </p:nvSpPr>
        <p:spPr>
          <a:xfrm>
            <a:off x="350363" y="1998133"/>
            <a:ext cx="11491273" cy="4356637"/>
          </a:xfrm>
        </p:spPr>
        <p:txBody>
          <a:bodyPr>
            <a:noAutofit/>
          </a:bodyPr>
          <a:lstStyle/>
          <a:p>
            <a:pPr algn="l"/>
            <a:r>
              <a:rPr lang="tr-TR" sz="2400" dirty="0">
                <a:solidFill>
                  <a:srgbClr val="002060"/>
                </a:solidFill>
              </a:rPr>
              <a:t>Tarımsal üretim ve gıda arzında üreticilerin </a:t>
            </a:r>
            <a:r>
              <a:rPr lang="az-Latn-AZ" sz="2400" dirty="0">
                <a:solidFill>
                  <a:srgbClr val="002060"/>
                </a:solidFill>
              </a:rPr>
              <a:t>ticaretin içerisindeki aracılardan dolayı aldıkları kar payları oldukça düşük kalmış durumdadır.</a:t>
            </a:r>
            <a:r>
              <a:rPr lang="tr-TR" sz="2400" dirty="0">
                <a:solidFill>
                  <a:srgbClr val="002060"/>
                </a:solidFill>
              </a:rPr>
              <a:t/>
            </a:r>
            <a:br>
              <a:rPr lang="tr-TR" sz="2400" dirty="0">
                <a:solidFill>
                  <a:srgbClr val="002060"/>
                </a:solidFill>
              </a:rPr>
            </a:br>
            <a:r>
              <a:rPr lang="az-Latn-AZ" sz="2400" dirty="0">
                <a:solidFill>
                  <a:srgbClr val="002060"/>
                </a:solidFill>
              </a:rPr>
              <a:t> </a:t>
            </a:r>
            <a:r>
              <a:rPr lang="tr-TR" sz="2400" dirty="0">
                <a:solidFill>
                  <a:srgbClr val="002060"/>
                </a:solidFill>
              </a:rPr>
              <a:t/>
            </a:r>
            <a:br>
              <a:rPr lang="tr-TR" sz="2400" dirty="0">
                <a:solidFill>
                  <a:srgbClr val="002060"/>
                </a:solidFill>
              </a:rPr>
            </a:br>
            <a:r>
              <a:rPr lang="az-Latn-AZ" sz="2400" dirty="0">
                <a:solidFill>
                  <a:srgbClr val="002060"/>
                </a:solidFill>
              </a:rPr>
              <a:t>Mevcut dış ticaretin hemen hemen tamamı üreticiler ve üretici örgütleri dışında aracı konumundaki ticari kurumlar üzerinden gerçekleşmektedir. Bu durum üreticilerin gelir kaybına ve tüketiciler için de maliyetin artmasına neden olmaktadır</a:t>
            </a:r>
            <a:r>
              <a:rPr lang="tr-TR" sz="2400" dirty="0">
                <a:solidFill>
                  <a:srgbClr val="002060"/>
                </a:solidFill>
              </a:rPr>
              <a:t>.</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Gıda ve t</a:t>
            </a:r>
            <a:r>
              <a:rPr lang="az-Latn-AZ" sz="2400" dirty="0">
                <a:solidFill>
                  <a:srgbClr val="002060"/>
                </a:solidFill>
              </a:rPr>
              <a:t>arımsal </a:t>
            </a:r>
            <a:r>
              <a:rPr lang="tr-TR" sz="2400" dirty="0">
                <a:solidFill>
                  <a:srgbClr val="002060"/>
                </a:solidFill>
              </a:rPr>
              <a:t>ürün üreten </a:t>
            </a:r>
            <a:r>
              <a:rPr lang="az-Latn-AZ" sz="2400" dirty="0">
                <a:solidFill>
                  <a:srgbClr val="002060"/>
                </a:solidFill>
              </a:rPr>
              <a:t>üretici</a:t>
            </a:r>
            <a:r>
              <a:rPr lang="tr-TR" sz="2400" dirty="0" err="1">
                <a:solidFill>
                  <a:srgbClr val="002060"/>
                </a:solidFill>
              </a:rPr>
              <a:t>lerin</a:t>
            </a:r>
            <a:r>
              <a:rPr lang="az-Latn-AZ" sz="2400" dirty="0">
                <a:solidFill>
                  <a:srgbClr val="002060"/>
                </a:solidFill>
              </a:rPr>
              <a:t> gerek kendi ülkelerindeki, gerek ülkeler arasındaki ticaret hacmi içerisindeki payları düşüktür. </a:t>
            </a:r>
            <a:r>
              <a:rPr lang="tr-TR" sz="2400" dirty="0">
                <a:solidFill>
                  <a:srgbClr val="002060"/>
                </a:solidFill>
              </a:rPr>
              <a:t/>
            </a:r>
            <a:br>
              <a:rPr lang="tr-TR" sz="2400" dirty="0">
                <a:solidFill>
                  <a:srgbClr val="002060"/>
                </a:solidFill>
              </a:rPr>
            </a:br>
            <a:r>
              <a:rPr lang="tr-TR" sz="2400" dirty="0">
                <a:solidFill>
                  <a:srgbClr val="002060"/>
                </a:solidFill>
              </a:rPr>
              <a:t/>
            </a:r>
            <a:br>
              <a:rPr lang="tr-TR" sz="2400" dirty="0">
                <a:solidFill>
                  <a:srgbClr val="002060"/>
                </a:solidFill>
              </a:rPr>
            </a:br>
            <a:r>
              <a:rPr lang="tr-TR" sz="2400" dirty="0">
                <a:solidFill>
                  <a:srgbClr val="002060"/>
                </a:solidFill>
              </a:rPr>
              <a:t>Dünyada birçok ülkede olduğu gibi Afrika </a:t>
            </a:r>
            <a:r>
              <a:rPr lang="az-Latn-AZ" sz="2400" dirty="0">
                <a:solidFill>
                  <a:srgbClr val="002060"/>
                </a:solidFill>
              </a:rPr>
              <a:t>ülkeler</a:t>
            </a:r>
            <a:r>
              <a:rPr lang="tr-TR" sz="2400" dirty="0">
                <a:solidFill>
                  <a:srgbClr val="002060"/>
                </a:solidFill>
              </a:rPr>
              <a:t>inin çoğunda</a:t>
            </a:r>
            <a:r>
              <a:rPr lang="az-Latn-AZ" sz="2400" dirty="0">
                <a:solidFill>
                  <a:srgbClr val="002060"/>
                </a:solidFill>
              </a:rPr>
              <a:t> üretici</a:t>
            </a:r>
            <a:r>
              <a:rPr lang="tr-TR" sz="2400" dirty="0">
                <a:solidFill>
                  <a:srgbClr val="002060"/>
                </a:solidFill>
              </a:rPr>
              <a:t> ve üretici</a:t>
            </a:r>
            <a:r>
              <a:rPr lang="az-Latn-AZ" sz="2400" dirty="0">
                <a:solidFill>
                  <a:srgbClr val="002060"/>
                </a:solidFill>
              </a:rPr>
              <a:t> örgütlerinin çoğunda kendi ürünlerini ve özelliklerini tanıtan bir web sayfası, güncel veri tabanı ve bilgi sistemleri mevcut değildir.</a:t>
            </a:r>
            <a:endParaRPr lang="tr-TR" sz="2400" b="1" dirty="0">
              <a:solidFill>
                <a:srgbClr val="002060"/>
              </a:solidFill>
            </a:endParaRPr>
          </a:p>
        </p:txBody>
      </p:sp>
    </p:spTree>
    <p:extLst>
      <p:ext uri="{BB962C8B-B14F-4D97-AF65-F5344CB8AC3E}">
        <p14:creationId xmlns:p14="http://schemas.microsoft.com/office/powerpoint/2010/main" val="315598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37926" r:id="rId4" imgW="5630061" imgH="5630061" progId="">
                  <p:embed/>
                </p:oleObj>
              </mc:Choice>
              <mc:Fallback>
                <p:oleObj r:id="rId4" imgW="5630061" imgH="5630061" progId="">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descr="I:\TASARIMLAR-ESRA-27.10.2016\12.12.2016\Grafikler\photo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37927" name="Klip" r:id="rId10" imgW="3809524" imgH="2619048" progId="">
                  <p:embed/>
                </p:oleObj>
              </mc:Choice>
              <mc:Fallback>
                <p:oleObj name="Klip" r:id="rId10" imgW="3809524" imgH="2619048" progId="">
                  <p:embed/>
                  <p:pic>
                    <p:nvPicPr>
                      <p:cNvPr id="12" name="Nesne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8" name="Düz Bağlayıcı 7"/>
          <p:cNvCxnSpPr/>
          <p:nvPr/>
        </p:nvCxnSpPr>
        <p:spPr>
          <a:xfrm>
            <a:off x="406883" y="1659822"/>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8" name="Unvan 1"/>
          <p:cNvSpPr>
            <a:spLocks noGrp="1"/>
          </p:cNvSpPr>
          <p:nvPr>
            <p:ph type="ctrTitle"/>
          </p:nvPr>
        </p:nvSpPr>
        <p:spPr>
          <a:xfrm>
            <a:off x="406883" y="1937006"/>
            <a:ext cx="11491273" cy="1409523"/>
          </a:xfrm>
        </p:spPr>
        <p:txBody>
          <a:bodyPr>
            <a:normAutofit/>
          </a:bodyPr>
          <a:lstStyle/>
          <a:p>
            <a:pPr algn="l"/>
            <a:r>
              <a:rPr lang="az-Latn-AZ" sz="2400" dirty="0">
                <a:solidFill>
                  <a:srgbClr val="002060"/>
                </a:solidFill>
              </a:rPr>
              <a:t>Bu </a:t>
            </a:r>
            <a:r>
              <a:rPr lang="tr-TR" sz="2400" dirty="0">
                <a:solidFill>
                  <a:srgbClr val="002060"/>
                </a:solidFill>
              </a:rPr>
              <a:t>gerekçelerle </a:t>
            </a:r>
            <a:r>
              <a:rPr lang="az-Latn-AZ" sz="2400" dirty="0">
                <a:solidFill>
                  <a:srgbClr val="002060"/>
                </a:solidFill>
              </a:rPr>
              <a:t>proje </a:t>
            </a:r>
            <a:r>
              <a:rPr lang="tr-TR" sz="2400" dirty="0">
                <a:solidFill>
                  <a:srgbClr val="002060"/>
                </a:solidFill>
              </a:rPr>
              <a:t>kapsamında kurulan uluslararası e-ticaret  ve işbirliği </a:t>
            </a:r>
            <a:r>
              <a:rPr lang="tr-TR" sz="2400" dirty="0" err="1">
                <a:solidFill>
                  <a:srgbClr val="002060"/>
                </a:solidFill>
              </a:rPr>
              <a:t>portalı</a:t>
            </a:r>
            <a:r>
              <a:rPr lang="tr-TR" sz="2400" dirty="0">
                <a:solidFill>
                  <a:srgbClr val="002060"/>
                </a:solidFill>
              </a:rPr>
              <a:t> </a:t>
            </a:r>
            <a:r>
              <a:rPr lang="az-Latn-AZ" sz="2400" dirty="0">
                <a:solidFill>
                  <a:srgbClr val="002060"/>
                </a:solidFill>
              </a:rPr>
              <a:t>ile </a:t>
            </a:r>
            <a:r>
              <a:rPr lang="tr-TR" sz="2400" dirty="0">
                <a:solidFill>
                  <a:srgbClr val="002060"/>
                </a:solidFill>
              </a:rPr>
              <a:t>Dünyadan ve Afrika ülkelerinden alıcılar İslam İşbirliği </a:t>
            </a:r>
            <a:r>
              <a:rPr lang="tr-TR" sz="2400" dirty="0" smtClean="0">
                <a:solidFill>
                  <a:srgbClr val="002060"/>
                </a:solidFill>
              </a:rPr>
              <a:t>Teşkilatına </a:t>
            </a:r>
            <a:r>
              <a:rPr lang="tr-TR" sz="2400" dirty="0">
                <a:solidFill>
                  <a:srgbClr val="002060"/>
                </a:solidFill>
              </a:rPr>
              <a:t>üye ülkelerin üreticilerinin satacağı ürünlere doğrudan aracısız ulaşabilecek, </a:t>
            </a:r>
            <a:r>
              <a:rPr lang="az-Latn-AZ" sz="2400" dirty="0">
                <a:solidFill>
                  <a:srgbClr val="002060"/>
                </a:solidFill>
              </a:rPr>
              <a:t>ulusal ve uluslararası düzeyde ticar</a:t>
            </a:r>
            <a:r>
              <a:rPr lang="tr-TR" sz="2400" dirty="0">
                <a:solidFill>
                  <a:srgbClr val="002060"/>
                </a:solidFill>
              </a:rPr>
              <a:t>et yapma fırsatına sahip olabileceklerdir. </a:t>
            </a:r>
            <a:r>
              <a:rPr lang="az-Latn-AZ" sz="2400" dirty="0">
                <a:solidFill>
                  <a:srgbClr val="002060"/>
                </a:solidFill>
              </a:rPr>
              <a:t> </a:t>
            </a:r>
            <a:endParaRPr lang="tr-TR" sz="2700" b="1" dirty="0">
              <a:solidFill>
                <a:srgbClr val="002060"/>
              </a:solidFill>
            </a:endParaRPr>
          </a:p>
        </p:txBody>
      </p:sp>
    </p:spTree>
    <p:extLst>
      <p:ext uri="{BB962C8B-B14F-4D97-AF65-F5344CB8AC3E}">
        <p14:creationId xmlns:p14="http://schemas.microsoft.com/office/powerpoint/2010/main" val="387860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smiic.org/upload/ifotolar/1139_h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6626" y="264380"/>
            <a:ext cx="1093509" cy="1094371"/>
          </a:xfrm>
          <a:prstGeom prst="rect">
            <a:avLst/>
          </a:prstGeom>
          <a:noFill/>
          <a:ln>
            <a:noFill/>
          </a:ln>
        </p:spPr>
      </p:pic>
      <p:graphicFrame>
        <p:nvGraphicFramePr>
          <p:cNvPr id="7" name="Object 8"/>
          <p:cNvGraphicFramePr>
            <a:graphicFrameLocks noChangeAspect="1"/>
          </p:cNvGraphicFramePr>
          <p:nvPr>
            <p:extLst/>
          </p:nvPr>
        </p:nvGraphicFramePr>
        <p:xfrm>
          <a:off x="1968493" y="118941"/>
          <a:ext cx="1343881" cy="1343881"/>
        </p:xfrm>
        <a:graphic>
          <a:graphicData uri="http://schemas.openxmlformats.org/presentationml/2006/ole">
            <mc:AlternateContent xmlns:mc="http://schemas.openxmlformats.org/markup-compatibility/2006">
              <mc:Choice xmlns:v="urn:schemas-microsoft-com:vml" Requires="v">
                <p:oleObj spid="_x0000_s52254" r:id="rId4" imgW="5630061" imgH="5630061" progId="">
                  <p:embed/>
                </p:oleObj>
              </mc:Choice>
              <mc:Fallback>
                <p:oleObj r:id="rId4" imgW="5630061" imgH="5630061" progId="">
                  <p:embed/>
                  <p:pic>
                    <p:nvPicPr>
                      <p:cNvPr id="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493" y="118941"/>
                        <a:ext cx="1343881" cy="1343881"/>
                      </a:xfrm>
                      <a:prstGeom prst="rect">
                        <a:avLst/>
                      </a:prstGeom>
                      <a:noFill/>
                      <a:extLst/>
                    </p:spPr>
                  </p:pic>
                </p:oleObj>
              </mc:Fallback>
            </mc:AlternateContent>
          </a:graphicData>
        </a:graphic>
      </p:graphicFrame>
      <p:pic>
        <p:nvPicPr>
          <p:cNvPr id="1035" name="Picture 11" descr="https://twiplomacy.uxpassion.co/images/twitter/3295626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721" y="172921"/>
            <a:ext cx="1300303" cy="128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003" y="194808"/>
            <a:ext cx="2725208" cy="1474089"/>
          </a:xfrm>
          <a:prstGeom prst="rect">
            <a:avLst/>
          </a:prstGeom>
        </p:spPr>
      </p:pic>
      <p:sp>
        <p:nvSpPr>
          <p:cNvPr id="15"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 name="Resim 10" descr="I:\TASARIMLAR-ESRA-27.10.2016\12.12.2016\Grafikler\photo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2106" y="136504"/>
            <a:ext cx="1155347" cy="1213879"/>
          </a:xfrm>
          <a:prstGeom prst="rect">
            <a:avLst/>
          </a:prstGeom>
          <a:noFill/>
          <a:ln>
            <a:noFill/>
          </a:ln>
        </p:spPr>
      </p:pic>
      <p:pic>
        <p:nvPicPr>
          <p:cNvPr id="1068" name="Picture 44" descr="http://www.turkeyafricaagri.org/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7191" y="194808"/>
            <a:ext cx="1002581" cy="117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Nesne 11"/>
          <p:cNvGraphicFramePr>
            <a:graphicFrameLocks/>
          </p:cNvGraphicFramePr>
          <p:nvPr>
            <p:extLst/>
          </p:nvPr>
        </p:nvGraphicFramePr>
        <p:xfrm>
          <a:off x="406884" y="299077"/>
          <a:ext cx="1355889" cy="983607"/>
        </p:xfrm>
        <a:graphic>
          <a:graphicData uri="http://schemas.openxmlformats.org/presentationml/2006/ole">
            <mc:AlternateContent xmlns:mc="http://schemas.openxmlformats.org/markup-compatibility/2006">
              <mc:Choice xmlns:v="urn:schemas-microsoft-com:vml" Requires="v">
                <p:oleObj spid="_x0000_s52255" name="Klip" r:id="rId10" imgW="3809524" imgH="2619048" progId="">
                  <p:embed/>
                </p:oleObj>
              </mc:Choice>
              <mc:Fallback>
                <p:oleObj name="Klip" r:id="rId10" imgW="3809524" imgH="2619048" progId="">
                  <p:embed/>
                  <p:pic>
                    <p:nvPicPr>
                      <p:cNvPr id="12" name="Nesne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884" y="299077"/>
                        <a:ext cx="1355889" cy="983607"/>
                      </a:xfrm>
                      <a:prstGeom prst="rect">
                        <a:avLst/>
                      </a:prstGeom>
                      <a:noFill/>
                      <a:ln>
                        <a:noFill/>
                      </a:ln>
                      <a:extLst/>
                    </p:spPr>
                  </p:pic>
                </p:oleObj>
              </mc:Fallback>
            </mc:AlternateContent>
          </a:graphicData>
        </a:graphic>
      </p:graphicFrame>
      <p:cxnSp>
        <p:nvCxnSpPr>
          <p:cNvPr id="8" name="Düz Bağlayıcı 7"/>
          <p:cNvCxnSpPr/>
          <p:nvPr/>
        </p:nvCxnSpPr>
        <p:spPr>
          <a:xfrm>
            <a:off x="406883" y="1659822"/>
            <a:ext cx="11312165"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8" name="Unvan 1"/>
          <p:cNvSpPr>
            <a:spLocks noGrp="1"/>
          </p:cNvSpPr>
          <p:nvPr>
            <p:ph type="ctrTitle"/>
          </p:nvPr>
        </p:nvSpPr>
        <p:spPr>
          <a:xfrm>
            <a:off x="406883" y="1794933"/>
            <a:ext cx="11491273" cy="4191686"/>
          </a:xfrm>
        </p:spPr>
        <p:txBody>
          <a:bodyPr>
            <a:normAutofit fontScale="90000"/>
          </a:bodyPr>
          <a:lstStyle/>
          <a:p>
            <a:pPr algn="l"/>
            <a:r>
              <a:rPr lang="tr-TR" sz="2700" dirty="0" smtClean="0">
                <a:solidFill>
                  <a:srgbClr val="002060"/>
                </a:solidFill>
              </a:rPr>
              <a:t>Bu </a:t>
            </a:r>
            <a:r>
              <a:rPr lang="tr-TR" sz="2700" dirty="0">
                <a:solidFill>
                  <a:srgbClr val="002060"/>
                </a:solidFill>
              </a:rPr>
              <a:t>doğrultuda </a:t>
            </a:r>
            <a:r>
              <a:rPr lang="az-Latn-AZ" sz="2700" dirty="0">
                <a:solidFill>
                  <a:srgbClr val="002060"/>
                </a:solidFill>
              </a:rPr>
              <a:t>projenin</a:t>
            </a:r>
            <a:r>
              <a:rPr lang="tr-TR" sz="2700" dirty="0">
                <a:solidFill>
                  <a:srgbClr val="002060"/>
                </a:solidFill>
              </a:rPr>
              <a:t> ve proje kapsamında kurulan uluslararası e-ticaret ve işbirliği </a:t>
            </a:r>
            <a:r>
              <a:rPr lang="tr-TR" sz="2700" dirty="0" err="1">
                <a:solidFill>
                  <a:srgbClr val="002060"/>
                </a:solidFill>
              </a:rPr>
              <a:t>portalının</a:t>
            </a:r>
            <a:r>
              <a:rPr lang="tr-TR" sz="2700" dirty="0">
                <a:solidFill>
                  <a:srgbClr val="002060"/>
                </a:solidFill>
              </a:rPr>
              <a:t> </a:t>
            </a:r>
            <a:r>
              <a:rPr lang="az-Latn-AZ" sz="2700" dirty="0">
                <a:solidFill>
                  <a:srgbClr val="002060"/>
                </a:solidFill>
              </a:rPr>
              <a:t>amacı; </a:t>
            </a:r>
            <a:r>
              <a:rPr lang="tr-TR" sz="2700" dirty="0">
                <a:solidFill>
                  <a:srgbClr val="002060"/>
                </a:solidFill>
              </a:rPr>
              <a:t/>
            </a:r>
            <a:br>
              <a:rPr lang="tr-TR" sz="2700" dirty="0">
                <a:solidFill>
                  <a:srgbClr val="002060"/>
                </a:solidFill>
              </a:rPr>
            </a:br>
            <a:r>
              <a:rPr lang="tr-TR" sz="2700" dirty="0">
                <a:solidFill>
                  <a:srgbClr val="002060"/>
                </a:solidFill>
              </a:rPr>
              <a:t/>
            </a:r>
            <a:br>
              <a:rPr lang="tr-TR" sz="2700" dirty="0">
                <a:solidFill>
                  <a:srgbClr val="002060"/>
                </a:solidFill>
              </a:rPr>
            </a:br>
            <a:r>
              <a:rPr lang="az-Latn-AZ" sz="2700" dirty="0">
                <a:solidFill>
                  <a:srgbClr val="002060"/>
                </a:solidFill>
              </a:rPr>
              <a:t>İslam </a:t>
            </a:r>
            <a:r>
              <a:rPr lang="tr-TR" sz="2700" dirty="0">
                <a:solidFill>
                  <a:srgbClr val="002060"/>
                </a:solidFill>
              </a:rPr>
              <a:t>ülkeleri başta olmak üzere ü</a:t>
            </a:r>
            <a:r>
              <a:rPr lang="az-Latn-AZ" sz="2700" dirty="0">
                <a:solidFill>
                  <a:srgbClr val="002060"/>
                </a:solidFill>
              </a:rPr>
              <a:t>lkeler arasında işbirliği ve dayanışmanın kurulması ve güçlendirilmesi,</a:t>
            </a:r>
            <a:r>
              <a:rPr lang="tr-TR" sz="2700" dirty="0">
                <a:solidFill>
                  <a:srgbClr val="002060"/>
                </a:solidFill>
              </a:rPr>
              <a:t/>
            </a:r>
            <a:br>
              <a:rPr lang="tr-TR" sz="2700" dirty="0">
                <a:solidFill>
                  <a:srgbClr val="002060"/>
                </a:solidFill>
              </a:rPr>
            </a:br>
            <a:r>
              <a:rPr lang="tr-TR" sz="2700" dirty="0">
                <a:solidFill>
                  <a:srgbClr val="002060"/>
                </a:solidFill>
              </a:rPr>
              <a:t/>
            </a:r>
            <a:br>
              <a:rPr lang="tr-TR" sz="2700" dirty="0">
                <a:solidFill>
                  <a:srgbClr val="002060"/>
                </a:solidFill>
              </a:rPr>
            </a:br>
            <a:r>
              <a:rPr lang="az-Latn-AZ" sz="2700" dirty="0">
                <a:solidFill>
                  <a:srgbClr val="002060"/>
                </a:solidFill>
              </a:rPr>
              <a:t>ortak zorluklar karşısında kaynaklarını bir araya getirerek deneyimlerinin, çabalarının ve en iyi uygulamalarının arttırılması</a:t>
            </a:r>
            <a:r>
              <a:rPr lang="tr-TR" sz="2700" dirty="0">
                <a:solidFill>
                  <a:srgbClr val="002060"/>
                </a:solidFill>
              </a:rPr>
              <a:t>,</a:t>
            </a:r>
            <a:r>
              <a:rPr lang="az-Latn-AZ" sz="2700" dirty="0">
                <a:solidFill>
                  <a:srgbClr val="002060"/>
                </a:solidFill>
              </a:rPr>
              <a:t> </a:t>
            </a:r>
            <a:r>
              <a:rPr lang="tr-TR" sz="2700" dirty="0">
                <a:solidFill>
                  <a:srgbClr val="002060"/>
                </a:solidFill>
              </a:rPr>
              <a:t/>
            </a:r>
            <a:br>
              <a:rPr lang="tr-TR" sz="2700" dirty="0">
                <a:solidFill>
                  <a:srgbClr val="002060"/>
                </a:solidFill>
              </a:rPr>
            </a:br>
            <a:r>
              <a:rPr lang="tr-TR" sz="2700" dirty="0">
                <a:solidFill>
                  <a:srgbClr val="002060"/>
                </a:solidFill>
              </a:rPr>
              <a:t/>
            </a:r>
            <a:br>
              <a:rPr lang="tr-TR" sz="2700" dirty="0">
                <a:solidFill>
                  <a:srgbClr val="002060"/>
                </a:solidFill>
              </a:rPr>
            </a:br>
            <a:r>
              <a:rPr lang="az-Latn-AZ" sz="2700" dirty="0">
                <a:solidFill>
                  <a:srgbClr val="002060"/>
                </a:solidFill>
              </a:rPr>
              <a:t>kişilerin, malların, sermayenin ve bilginin kolay hareketinin sağlanması ve </a:t>
            </a:r>
            <a:r>
              <a:rPr lang="tr-TR" sz="2700" dirty="0">
                <a:solidFill>
                  <a:srgbClr val="002060"/>
                </a:solidFill>
              </a:rPr>
              <a:t/>
            </a:r>
            <a:br>
              <a:rPr lang="tr-TR" sz="2700" dirty="0">
                <a:solidFill>
                  <a:srgbClr val="002060"/>
                </a:solidFill>
              </a:rPr>
            </a:br>
            <a:r>
              <a:rPr lang="tr-TR" sz="2700" dirty="0">
                <a:solidFill>
                  <a:srgbClr val="002060"/>
                </a:solidFill>
              </a:rPr>
              <a:t/>
            </a:r>
            <a:br>
              <a:rPr lang="tr-TR" sz="2700" dirty="0">
                <a:solidFill>
                  <a:srgbClr val="002060"/>
                </a:solidFill>
              </a:rPr>
            </a:br>
            <a:r>
              <a:rPr lang="az-Latn-AZ" sz="2700" dirty="0">
                <a:solidFill>
                  <a:srgbClr val="002060"/>
                </a:solidFill>
              </a:rPr>
              <a:t>bununla ilgili engellerin azaltılarak mobilitenin ve bağların güçlendirilmesi ve geliştirilmesi</a:t>
            </a:r>
            <a:r>
              <a:rPr lang="tr-TR" sz="2700" dirty="0" err="1">
                <a:solidFill>
                  <a:srgbClr val="002060"/>
                </a:solidFill>
              </a:rPr>
              <a:t>dir</a:t>
            </a:r>
            <a:r>
              <a:rPr lang="tr-TR" sz="2700" dirty="0">
                <a:solidFill>
                  <a:srgbClr val="002060"/>
                </a:solidFill>
              </a:rPr>
              <a:t>.</a:t>
            </a:r>
            <a:endParaRPr lang="tr-TR" sz="2700" b="1" dirty="0">
              <a:solidFill>
                <a:srgbClr val="002060"/>
              </a:solidFill>
            </a:endParaRPr>
          </a:p>
        </p:txBody>
      </p:sp>
    </p:spTree>
    <p:extLst>
      <p:ext uri="{BB962C8B-B14F-4D97-AF65-F5344CB8AC3E}">
        <p14:creationId xmlns:p14="http://schemas.microsoft.com/office/powerpoint/2010/main" val="2495433026"/>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ImageCreateDate xmlns="http://schemas.microsoft.com/sharepoint/v3" xsi:nil="true"/>
    <AnaResim xmlns="1d08fcda-4f22-4899-a94d-3782f3a4587f">false</AnaResim>
    <Description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Resim" ma:contentTypeID="0x01010200579FD916DD7CAA49B9AEBB520AB2B82C" ma:contentTypeVersion="0" ma:contentTypeDescription="Karşıdan resim veya fotoğraf yükleyin." ma:contentTypeScope="" ma:versionID="6d6326914b716c6ad8e663b544685207">
  <xsd:schema xmlns:xsd="http://www.w3.org/2001/XMLSchema" xmlns:xs="http://www.w3.org/2001/XMLSchema" xmlns:p="http://schemas.microsoft.com/office/2006/metadata/properties" xmlns:ns1="http://schemas.microsoft.com/sharepoint/v3" xmlns:ns2="http://schemas.microsoft.com/sharepoint/v3/fields" xmlns:ns3="1d08fcda-4f22-4899-a94d-3782f3a4587f" targetNamespace="http://schemas.microsoft.com/office/2006/metadata/properties" ma:root="true" ma:fieldsID="86360b225424d92d931046e132b25323" ns1:_="" ns2:_="" ns3:_="">
    <xsd:import namespace="http://schemas.microsoft.com/sharepoint/v3"/>
    <xsd:import namespace="http://schemas.microsoft.com/sharepoint/v3/fields"/>
    <xsd:import namespace="1d08fcda-4f22-4899-a94d-3782f3a4587f"/>
    <xsd:element name="properties">
      <xsd:complexType>
        <xsd:sequence>
          <xsd:element name="documentManagement">
            <xsd:complexType>
              <xsd:all>
                <xsd:element ref="ns2:ImageWidth" minOccurs="0"/>
                <xsd:element ref="ns2:ImageHeight" minOccurs="0"/>
                <xsd:element ref="ns1:ImageCreateDate" minOccurs="0"/>
                <xsd:element ref="ns1:Description" minOccurs="0"/>
                <xsd:element ref="ns1:ThumbnailExists" minOccurs="0"/>
                <xsd:element ref="ns1:PreviewExists" minOccurs="0"/>
                <xsd:element ref="ns1:AlternateThumbnailUrl" minOccurs="0"/>
                <xsd:element ref="ns3:AnaResi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13" nillable="true" ma:displayName="Resmin Çekildiği Tarih" ma:description="" ma:format="DateTime" ma:hidden="true" ma:internalName="ImageCreateDate">
      <xsd:simpleType>
        <xsd:restriction base="dms:DateTime"/>
      </xsd:simpleType>
    </xsd:element>
    <xsd:element name="Description" ma:index="14" nillable="true" ma:displayName="Açıklama" ma:description="Resim için diğer metin olarak kullanılır." ma:hidden="true" ma:internalName="Description">
      <xsd:simpleType>
        <xsd:restriction base="dms:Note">
          <xsd:maxLength value="255"/>
        </xsd:restriction>
      </xsd:simpleType>
    </xsd:element>
    <xsd:element name="ThumbnailExists" ma:index="23" nillable="true" ma:displayName="Küçük Resim Var" ma:default="FALSE" ma:hidden="true" ma:internalName="ThumbnailExists" ma:readOnly="true">
      <xsd:simpleType>
        <xsd:restriction base="dms:Boolean"/>
      </xsd:simpleType>
    </xsd:element>
    <xsd:element name="PreviewExists" ma:index="24" nillable="true" ma:displayName="Önizleme Var" ma:default="FALSE" ma:hidden="true" ma:internalName="PreviewExists" ma:readOnly="true">
      <xsd:simpleType>
        <xsd:restriction base="dms:Boolean"/>
      </xsd:simpleType>
    </xsd:element>
    <xsd:element name="AlternateThumbnailUrl" ma:index="25" nillable="true" ma:displayName="Önizleme Resmi URL'si" ma:description=""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1" nillable="true" ma:displayName="Resim Genişliği" ma:internalName="ImageWidth" ma:readOnly="true">
      <xsd:simpleType>
        <xsd:restriction base="dms:Unknown"/>
      </xsd:simpleType>
    </xsd:element>
    <xsd:element name="ImageHeight" ma:index="12" nillable="true" ma:displayName="Resim Yüksekliği" ma:internalName="ImageHeigh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08fcda-4f22-4899-a94d-3782f3a4587f" elementFormDefault="qualified">
    <xsd:import namespace="http://schemas.microsoft.com/office/2006/documentManagement/types"/>
    <xsd:import namespace="http://schemas.microsoft.com/office/infopath/2007/PartnerControls"/>
    <xsd:element name="AnaResim" ma:index="26" nillable="true" ma:displayName="AnaResim" ma:default="0" ma:internalName="AnaResim">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8" ma:displayName="Başlık"/>
        <xsd:element ref="dc:subject" minOccurs="0" maxOccurs="1"/>
        <xsd:element ref="dc:description" minOccurs="0" maxOccurs="1"/>
        <xsd:element name="keywords" minOccurs="0" maxOccurs="1" type="xsd:string" ma:index="20" ma:displayName="Anahtar Sözcükler"/>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A04EAA-A98A-4E26-ADCB-32B8384F8619}"/>
</file>

<file path=customXml/itemProps2.xml><?xml version="1.0" encoding="utf-8"?>
<ds:datastoreItem xmlns:ds="http://schemas.openxmlformats.org/officeDocument/2006/customXml" ds:itemID="{E92714FE-E749-448C-B403-62A5D8F354C9}"/>
</file>

<file path=customXml/itemProps3.xml><?xml version="1.0" encoding="utf-8"?>
<ds:datastoreItem xmlns:ds="http://schemas.openxmlformats.org/officeDocument/2006/customXml" ds:itemID="{B7ADFEFB-B17B-4E47-9E6B-1A23B01CDB2C}"/>
</file>

<file path=docProps/app.xml><?xml version="1.0" encoding="utf-8"?>
<Properties xmlns="http://schemas.openxmlformats.org/officeDocument/2006/extended-properties" xmlns:vt="http://schemas.openxmlformats.org/officeDocument/2006/docPropsVTypes">
  <Template>TM02892315[[fn=Duman]]</Template>
  <TotalTime>845</TotalTime>
  <Words>332</Words>
  <Application>Microsoft Office PowerPoint</Application>
  <PresentationFormat>Özel</PresentationFormat>
  <Paragraphs>24</Paragraphs>
  <Slides>17</Slides>
  <Notes>0</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17</vt:i4>
      </vt:variant>
    </vt:vector>
  </HeadingPairs>
  <TitlesOfParts>
    <vt:vector size="20" baseType="lpstr">
      <vt:lpstr>HDOfficeLightV0</vt:lpstr>
      <vt:lpstr>Office Teması</vt:lpstr>
      <vt:lpstr>Klip</vt:lpstr>
      <vt:lpstr>www.icpcem.com “ İslam Ülkeleri Ürünleri Ortak Pazarı ve Ortak Ticaret Borsası”   Uluslararası İşbirliği ve e-Ticaret Portalı</vt:lpstr>
      <vt:lpstr>www.icpcem.com “ İslam Ülkeleri Ürünleri Ortak Pazarı ve Ortak Ticaret Borsası”   Uluslararası İşbirliği ve e-Ticaret Portalı</vt:lpstr>
      <vt:lpstr>Başkanlığı Sayın Cumhurbaşkanımız tarafından deruhte edilen İslam İşbirliği Teşkilatı, Ekonomik ve Ticari İşbirliği Daimi Komitesi’nin (İSEDAK) açmış olduğu proje yarışmasına Türkiye Cumhuriyeti Gıda Tarım ve Hayvancılık Bakanlığı adına Tarım Reformu Genel Müdürlüğümüz tarafından sunulan “İslam İşbirliği Teşkilatı Üyesi Ülkelerdeki Küçük Ölçekli İşletmeler, Aile Çiftçileri ve Kooperatifler Arasında Veri Tabanı, Bilgi Ağı ve Web Sayfasının Kurulması” isimli proje, İSEDAK ülkeleri arasinda tarım sektöründe bugüne kadar Türkiye adına yarışmayı kazanan ilk proje olma özelliğindedir. </vt:lpstr>
      <vt:lpstr>         Projenin başlıca gerekçesini günümüz rekabetçi piyasa koşulları oluşturmaktadır. Dünya nüfusunun hızla artmasına paralel olarak gıda ihtiyacının karşılanması tarım sektörünü içinde yaşadığımız yüzyılın en stratejik sektörü haline getirmiştir.   Tarım sektöründeki yüksek katma değer, istihdam, diğer sektörlere hammadde temini, milli gelir ve ihracattaki payı, tarım sektörünün sosyoekonomik açıdan sahip olduğu önemi daha da artırmaktadır.   Sektörün geniş bir etki alanına sahip olması nedeniyle, tarım politikaları, ülkelerin; siyasal, ekonomik ve sosyal politikalarının önemli bir unsurunu oluşturmaktadır.   Tarım sektörünün gücü; gıda ihtiyacının karşılanması yanı sıra günümüz koşullarında sektörün ihracattaki payının korunması ve artırılması ile kırsal nüfusun yerinde istihdamının sağlanmasına bağlıdır. Bu ise Kırsal nüfusun büyük çoğunluğunu oluşturan küçük ölçekli işletmeler ve aile çiftçilerinin sürdürülebilir yeterli gelire sahip olması ile mümkündür. </vt:lpstr>
      <vt:lpstr>        İklimsel özellikleri ve coğrafyası tarıma uygun olan ülkelerde bile kırsal nüfusun kente göçünün en büyük nedenleri arasında küçük ölçekli işletmeler ve aile çiftçilerinin sürdürülebilir yeterli gelire sahip olamaması yer almaktadır.   Bunun birçok nedeni olmakla birlikte en önemli nedenler arasında değer zinciri içerisinde üreticiden tüketiciye kadar birçok aracının olması, ürünün son satış fiyatından üreticinin hak ettiği payı alamaması gelmektedir.   Üreticinin tüketiciye veya son satıcıya doğrudan ulaştığı koşullarda gerek üreticiler gerekse tüketiciler kazançlı çıkmakta, böylece üreticiler için sürdürülebilir yeterli gelir sağlanmasının yanısıra teknolojiye, bilgiye ve kapasite geliştirmeye dolayısıyla üretimde artışa da imkan sağlanmaktadır.</vt:lpstr>
      <vt:lpstr>     Hızla küreselleşen ve rekabetin hızla arttığı dünyamızda mevcut piyasa koşullarında güçlü olmanın yolu işbirliğinden geçmektedir.  Tarımsal üretimde ve gıda arzında sürdürülebilir rekabetçi bir yapıya sahip olmak; küçük ölçekli işletmeler ile aile çiftçilerinin kurduğu kooperatifler ve gelirini üretici olan ortaklarıyla paylaşan örgütler için vazgeçilmez gerekliliklerdendir.  Dünyanın birçok ülkesinde olduğu gibi Afrika Ülkelerinde de tarımsal kooperatifler üretici örgütleri, küçük ölçekli işletmeler iç ve dış pazarlarda birbirlerini yeterince tanımamakta ve bundan dolayı birlikte iş yapma fırsatlarına yeterince sahip olamamaktadırlar.</vt:lpstr>
      <vt:lpstr>Tarımsal üretim ve gıda arzında üreticilerin ticaretin içerisindeki aracılardan dolayı aldıkları kar payları oldukça düşük kalmış durumdadır.   Mevcut dış ticaretin hemen hemen tamamı üreticiler ve üretici örgütleri dışında aracı konumundaki ticari kurumlar üzerinden gerçekleşmektedir. Bu durum üreticilerin gelir kaybına ve tüketiciler için de maliyetin artmasına neden olmaktadır.  Gıda ve tarımsal ürün üreten üreticilerin gerek kendi ülkelerindeki, gerek ülkeler arasındaki ticaret hacmi içerisindeki payları düşüktür.   Dünyada birçok ülkede olduğu gibi Afrika ülkelerinin çoğunda üretici ve üretici örgütlerinin çoğunda kendi ürünlerini ve özelliklerini tanıtan bir web sayfası, güncel veri tabanı ve bilgi sistemleri mevcut değildir.</vt:lpstr>
      <vt:lpstr>Bu gerekçelerle proje kapsamında kurulan uluslararası e-ticaret  ve işbirliği portalı ile Dünyadan ve Afrika ülkelerinden alıcılar İslam İşbirliği Teşkilatına üye ülkelerin üreticilerinin satacağı ürünlere doğrudan aracısız ulaşabilecek, ulusal ve uluslararası düzeyde ticaret yapma fırsatına sahip olabileceklerdir.  </vt:lpstr>
      <vt:lpstr>Bu doğrultuda projenin ve proje kapsamında kurulan uluslararası e-ticaret ve işbirliği portalının amacı;   İslam ülkeleri başta olmak üzere ülkeler arasında işbirliği ve dayanışmanın kurulması ve güçlendirilmesi,  ortak zorluklar karşısında kaynaklarını bir araya getirerek deneyimlerinin, çabalarının ve en iyi uygulamalarının arttırılması,   kişilerin, malların, sermayenin ve bilginin kolay hareketinin sağlanması ve   bununla ilgili engellerin azaltılarak mobilitenin ve bağların güçlendirilmesi ve geliştirilmesidir.</vt:lpstr>
      <vt:lpstr>Dünyanın her yerinden portala üye olunabilinmektedir. Portala üye olan alıcı ve satıcılara;  elektronik ticaret altyapısı, elektronik veri tabanı, ağ bağlantıları ve bilgi sistemleri ile ulusal ve uluslararası düzeyde iş yapma fırsatı sağlanmakta,   aracısız doğrudan alım ve satım işlemleri ile kazanç ve gelir artışı fırsatı sunulmakta,   eğitim, bilgi alışverişi, uzman mübadelesi, kümelenme kapasite geliştirme ve teknoloji transferi gibi konularda kolektif işbirliğinin geliştirilmesi imkanı sağlanmaktadır. </vt:lpstr>
      <vt:lpstr>İslam Ülkeleri Ürünleri Ortak Pazarı ve Ortak Ticaret Borsası e-Ticaret ve İşbirliği Portalı’ nın bu ilk versiyon sürümü, bundan sonraki diğer sürümlerde geliştirilecek olup bu ilk prototip demo amaçlı olarak kullanıma açılmıştır.  Uzun vadede İslam İşbirliği Teşkilatı üyesi ülkeler başta olmak üzere ülkeler arasında işbirliğinin geliştirilmesi ve dayanışmanın güçlendirilmesine yönelik olarak portal; halen satıcıların ürünlerini tanıttığı alıcıların da taleplerini ilettiği bir eşleştirme ortamı vazifesi görmektedir.  </vt:lpstr>
      <vt:lpstr>Alıcı ve satıcılar birbirlerinin ürün ve irtibat bilgilerine portal üzerinden erişip doğrudan irtibata geçebilme imkanına sahip olacaklardır.   Alış ya da satış işlemlerinin portal üzerinden gerçekleştirilmesi ise daha sonraki sürümlerde planlanmaktadır.  Portal’da satıcıların sergilenen ürünleri ile alıcıların talepleri herkes tarafından izlenebilmektedir.  Bu sürümünde Portal’ın misyonu; başta tarım ve gıda ürünleri olmak üzere ulusal ve uluslararası düzeyde ticareti arttırarak alım ve satım talebinde bulunan üyelerini bir araya getirmek olarak planlanmıştır.  Portal üzerinden ortak bir ticaret borsası kurulacak olup, ülkeler bazında tarımsal ürünlerin taban ve tavan fiyatlarına erişebilirliğin sağlanmasına işlemlerine başlanmıştır.</vt:lpstr>
      <vt:lpstr>Portal’ da alım ve satım talebinde bulunan üyelerin bir araya getirilmesinin yanı sıra rekabet gücünün artırılması ve kapasite geliştirmeye yönelik eğitim, bilgi alışverişi, uzman mübadelesi, kümelenme ve teknoloji transferi gibi konularda eğitim ve danışmanlık hizmetlerine yönelik arz ve talepte bulunan üyelerin ilanlarıyla da üyeler arasında işbirliği fırsatı sağlanmaktadır.   Numerik altılı GTİP kodunda uluslararası ticareti yapılan tüm ürünlerin kategorizasyonuna sahip portal bu özelliği bünyesinde olan Dünyada ilk e-ticaret portalı olma konumundadır.  </vt:lpstr>
      <vt:lpstr>Bakanlığımız; ülkemizin ve dünya pazarlarının ihtiyacı olan, ucuz, sürdürülebilir ve güvenilir gıda ve kaliteli tarım ürünlerine erişebilirliği gerçekleştirmek, tarımsal ve ekolojik kaynakların sürdürülebilir kullanımını sağlamak, kırsal alanda yaşam standardını yükseltmek amacıyla politika belirlemek ve uygulamak, gıda ve tarım alanında üretici ve tüketici memnuniyetini en üst düzeyde sağlamak, Türkiye'yi bölgesinde lider, Dünyada küresel aktör haline getirmek amacı azmi ve gayreti içerisindedir.   Bu gayretlerden biriside Bakanlığımızın yürüttüğü  bu proje kapsamında kurulan www.icpcem.com İslam Ülkeleri Ürünleri Ortak Pazarı ve Ortak Ticaret Borsası web portalının tanıtımını, geliştirilmesini, ulusal ve uluslararası düzeyde kullanımının yaygınlığını sağlamaktır. </vt:lpstr>
      <vt:lpstr> </vt:lpstr>
      <vt:lpstr>PowerPoint Sunusu</vt:lpstr>
      <vt:lpstr>Thanks for listening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ÜLKELERİ İŞBİRLİĞİ, e-TİCARET VE BORSASI  WEB PORTALI TANITIMI VE GELİŞTİRİLMESİ  ÇALIŞTAYI</dc:title>
  <dc:creator>Melik</dc:creator>
  <cp:lastModifiedBy>Melik Aytac</cp:lastModifiedBy>
  <cp:revision>53</cp:revision>
  <dcterms:created xsi:type="dcterms:W3CDTF">2016-12-18T22:50:16Z</dcterms:created>
  <dcterms:modified xsi:type="dcterms:W3CDTF">2017-05-03T08:49:28Z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0x01010200579FD916DD7CAA49B9AEBB520AB2B82C</vt:lpwstr>
  </property>
</Properties>
</file>